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65" r:id="rId6"/>
    <p:sldId id="259" r:id="rId7"/>
    <p:sldId id="266" r:id="rId8"/>
    <p:sldId id="260" r:id="rId9"/>
    <p:sldId id="261" r:id="rId10"/>
    <p:sldId id="262" r:id="rId11"/>
    <p:sldId id="267" r:id="rId12"/>
    <p:sldId id="268" r:id="rId13"/>
    <p:sldId id="26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F082E44-C11B-45A4-9D84-43A9D5F2B946}"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269886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F082E44-C11B-45A4-9D84-43A9D5F2B946}"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122215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F082E44-C11B-45A4-9D84-43A9D5F2B946}"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3318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F082E44-C11B-45A4-9D84-43A9D5F2B946}"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282550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082E44-C11B-45A4-9D84-43A9D5F2B946}"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414271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F082E44-C11B-45A4-9D84-43A9D5F2B946}" type="datetimeFigureOut">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226851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F082E44-C11B-45A4-9D84-43A9D5F2B946}" type="datetimeFigureOut">
              <a:rPr lang="en-IN" smtClean="0"/>
              <a:t>05-10-2023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261711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F082E44-C11B-45A4-9D84-43A9D5F2B946}" type="datetimeFigureOut">
              <a:rPr lang="en-IN" smtClean="0"/>
              <a:t>05-10-2023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184728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2E44-C11B-45A4-9D84-43A9D5F2B946}" type="datetimeFigureOut">
              <a:rPr lang="en-IN" smtClean="0"/>
              <a:t>05-10-2023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147637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082E44-C11B-45A4-9D84-43A9D5F2B946}" type="datetimeFigureOut">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328081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082E44-C11B-45A4-9D84-43A9D5F2B946}" type="datetimeFigureOut">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3FFB2B-4B51-4B0E-BD76-8920D9F5D03B}" type="slidenum">
              <a:rPr lang="en-IN" smtClean="0"/>
              <a:t>‹#›</a:t>
            </a:fld>
            <a:endParaRPr lang="en-IN"/>
          </a:p>
        </p:txBody>
      </p:sp>
    </p:spTree>
    <p:extLst>
      <p:ext uri="{BB962C8B-B14F-4D97-AF65-F5344CB8AC3E}">
        <p14:creationId xmlns:p14="http://schemas.microsoft.com/office/powerpoint/2010/main" val="337908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2E44-C11B-45A4-9D84-43A9D5F2B946}" type="datetimeFigureOut">
              <a:rPr lang="en-IN" smtClean="0"/>
              <a:t>05-10-2023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FFB2B-4B51-4B0E-BD76-8920D9F5D03B}" type="slidenum">
              <a:rPr lang="en-IN" smtClean="0"/>
              <a:t>‹#›</a:t>
            </a:fld>
            <a:endParaRPr lang="en-IN"/>
          </a:p>
        </p:txBody>
      </p:sp>
    </p:spTree>
    <p:extLst>
      <p:ext uri="{BB962C8B-B14F-4D97-AF65-F5344CB8AC3E}">
        <p14:creationId xmlns:p14="http://schemas.microsoft.com/office/powerpoint/2010/main" val="3977530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6.jpeg"/><Relationship Id="rId5" Type="http://schemas.microsoft.com/office/2007/relationships/hdphoto" Target="../media/hdphoto6.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3.jpg"/><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7304" y="2375102"/>
            <a:ext cx="6932683" cy="1545026"/>
          </a:xfrm>
        </p:spPr>
        <p:txBody>
          <a:bodyPr>
            <a:normAutofit fontScale="90000"/>
          </a:bodyPr>
          <a:lstStyle/>
          <a:p>
            <a:r>
              <a:rPr lang="en-US" sz="6700" b="1" dirty="0" smtClean="0">
                <a:solidFill>
                  <a:schemeClr val="tx1">
                    <a:lumMod val="95000"/>
                    <a:lumOff val="5000"/>
                  </a:schemeClr>
                </a:solidFill>
                <a:latin typeface="Kunstler Script" panose="030304020206070D0D06" pitchFamily="66" charset="0"/>
              </a:rPr>
              <a:t>West Bengal </a:t>
            </a:r>
            <a:r>
              <a:rPr lang="en-US" sz="6700" b="1" dirty="0">
                <a:solidFill>
                  <a:schemeClr val="tx1">
                    <a:lumMod val="95000"/>
                    <a:lumOff val="5000"/>
                  </a:schemeClr>
                </a:solidFill>
                <a:latin typeface="Kunstler Script" panose="030304020206070D0D06" pitchFamily="66" charset="0"/>
              </a:rPr>
              <a:t>S</a:t>
            </a:r>
            <a:r>
              <a:rPr lang="en-US" sz="6700" b="1" dirty="0" smtClean="0">
                <a:solidFill>
                  <a:schemeClr val="tx1">
                    <a:lumMod val="95000"/>
                    <a:lumOff val="5000"/>
                  </a:schemeClr>
                </a:solidFill>
                <a:latin typeface="Kunstler Script" panose="030304020206070D0D06" pitchFamily="66" charset="0"/>
              </a:rPr>
              <a:t>tate University</a:t>
            </a:r>
            <a:r>
              <a:rPr lang="en-US" sz="3100" b="1" dirty="0" smtClean="0"/>
              <a:t/>
            </a:r>
            <a:br>
              <a:rPr lang="en-US" sz="3100" b="1" dirty="0" smtClean="0"/>
            </a:br>
            <a:r>
              <a:rPr lang="en-US" sz="3100" b="1" dirty="0" smtClean="0"/>
              <a:t>HMMCW- Dakshineswar</a:t>
            </a:r>
            <a:br>
              <a:rPr lang="en-US" sz="3100" b="1" dirty="0" smtClean="0"/>
            </a:br>
            <a:r>
              <a:rPr lang="en-US" sz="3100" b="1" dirty="0" smtClean="0"/>
              <a:t>SEMESTER:IH </a:t>
            </a:r>
            <a:r>
              <a:rPr lang="en-US" sz="3100" b="1" dirty="0"/>
              <a:t>NEP      </a:t>
            </a:r>
            <a:br>
              <a:rPr lang="en-US" sz="3100" b="1" dirty="0"/>
            </a:br>
            <a:r>
              <a:rPr lang="en-US" sz="3100" b="1" dirty="0"/>
              <a:t>Unit-3: Phylum Cnidaria </a:t>
            </a:r>
            <a:r>
              <a:rPr lang="en-US" b="1" dirty="0"/>
              <a:t/>
            </a:r>
            <a:br>
              <a:rPr lang="en-US" b="1" dirty="0"/>
            </a:br>
            <a:r>
              <a:rPr lang="en-US" b="1" dirty="0">
                <a:solidFill>
                  <a:schemeClr val="bg1"/>
                </a:solidFill>
              </a:rPr>
              <a:t>Topic: Coral and Coral Reef</a:t>
            </a:r>
            <a:endParaRPr lang="en-IN" b="1" dirty="0">
              <a:solidFill>
                <a:schemeClr val="bg1"/>
              </a:solidFill>
            </a:endParaRPr>
          </a:p>
        </p:txBody>
      </p:sp>
      <p:sp>
        <p:nvSpPr>
          <p:cNvPr id="3" name="Subtitle 2"/>
          <p:cNvSpPr>
            <a:spLocks noGrp="1"/>
          </p:cNvSpPr>
          <p:nvPr>
            <p:ph type="subTitle" idx="1"/>
          </p:nvPr>
        </p:nvSpPr>
        <p:spPr>
          <a:xfrm>
            <a:off x="1947246" y="2375102"/>
            <a:ext cx="8205421" cy="2234151"/>
          </a:xfrm>
          <a:noFill/>
          <a:ln>
            <a:noFill/>
          </a:ln>
        </p:spPr>
        <p:txBody>
          <a:bodyPr>
            <a:normAutofit fontScale="92500" lnSpcReduction="20000"/>
          </a:bodyPr>
          <a:lstStyle/>
          <a:p>
            <a:r>
              <a:rPr lang="en-US" b="1" dirty="0">
                <a:latin typeface="Papyrus" panose="03070502060502030205" pitchFamily="66" charset="0"/>
              </a:rPr>
              <a:t>Coral reef is a ridge or mound-like biogenic structure in tropical seas composed of largely calcium carbonate and built almost exclusively by reef organisms.</a:t>
            </a:r>
          </a:p>
          <a:p>
            <a:r>
              <a:rPr lang="en-US" b="1" dirty="0">
                <a:latin typeface="Papyrus" panose="03070502060502030205" pitchFamily="66" charset="0"/>
              </a:rPr>
              <a:t>Biome is the recognizable subdivision of the terrestrial or aquatic ecosystems, includ­ing the total assemblage of plants and animal life and their interactions within the life layer. So coral reef biome includes the reef-building corals and other organisms as well as their ecological interactions within coral reef biome.</a:t>
            </a:r>
            <a:endParaRPr lang="en-IN" b="1" dirty="0">
              <a:latin typeface="Papyrus" panose="03070502060502030205" pitchFamily="66" charset="0"/>
            </a:endParaRPr>
          </a:p>
        </p:txBody>
      </p:sp>
      <p:sp>
        <p:nvSpPr>
          <p:cNvPr id="4" name="TextBox 3">
            <a:extLst>
              <a:ext uri="{FF2B5EF4-FFF2-40B4-BE49-F238E27FC236}">
                <a16:creationId xmlns:a16="http://schemas.microsoft.com/office/drawing/2014/main" id="{881BACA0-2E26-13E7-0F6C-377B6B79950D}"/>
              </a:ext>
            </a:extLst>
          </p:cNvPr>
          <p:cNvSpPr txBox="1"/>
          <p:nvPr/>
        </p:nvSpPr>
        <p:spPr>
          <a:xfrm>
            <a:off x="7326468" y="4415565"/>
            <a:ext cx="2826199" cy="523220"/>
          </a:xfrm>
          <a:prstGeom prst="rect">
            <a:avLst/>
          </a:prstGeom>
          <a:noFill/>
        </p:spPr>
        <p:txBody>
          <a:bodyPr wrap="square" rtlCol="0">
            <a:spAutoFit/>
          </a:bodyPr>
          <a:lstStyle/>
          <a:p>
            <a:r>
              <a:rPr lang="en-IN" sz="1400" dirty="0">
                <a:latin typeface="Book Antiqua" panose="02040602050305030304" pitchFamily="18" charset="0"/>
              </a:rPr>
              <a:t>RITUPARNA MAITY </a:t>
            </a:r>
          </a:p>
          <a:p>
            <a:r>
              <a:rPr lang="en-IN" sz="1400" dirty="0">
                <a:latin typeface="Book Antiqua" panose="02040602050305030304" pitchFamily="18" charset="0"/>
              </a:rPr>
              <a:t>DEPT. OF ZOOLOGY</a:t>
            </a:r>
            <a:endParaRPr lang="en-IN" sz="1000" dirty="0">
              <a:latin typeface="Book Antiqua" panose="02040602050305030304" pitchFamily="18" charset="0"/>
            </a:endParaRPr>
          </a:p>
        </p:txBody>
      </p:sp>
    </p:spTree>
    <p:extLst>
      <p:ext uri="{BB962C8B-B14F-4D97-AF65-F5344CB8AC3E}">
        <p14:creationId xmlns:p14="http://schemas.microsoft.com/office/powerpoint/2010/main" val="311735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202" y="155141"/>
            <a:ext cx="3816295" cy="888124"/>
          </a:xfrm>
        </p:spPr>
        <p:txBody>
          <a:bodyPr>
            <a:normAutofit/>
          </a:bodyPr>
          <a:lstStyle/>
          <a:p>
            <a:r>
              <a:rPr lang="en-IN" sz="1800" b="1" dirty="0"/>
              <a:t>Atoll Reef:</a:t>
            </a:r>
            <a:endParaRPr lang="en-IN" sz="1800" dirty="0"/>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92517" y="306972"/>
            <a:ext cx="4308914" cy="3109635"/>
          </a:xfrm>
        </p:spPr>
      </p:pic>
      <p:sp>
        <p:nvSpPr>
          <p:cNvPr id="4" name="Text Placeholder 3"/>
          <p:cNvSpPr>
            <a:spLocks noGrp="1"/>
          </p:cNvSpPr>
          <p:nvPr>
            <p:ph type="body" sz="half" idx="2"/>
          </p:nvPr>
        </p:nvSpPr>
        <p:spPr>
          <a:xfrm>
            <a:off x="756861" y="1043265"/>
            <a:ext cx="4677315" cy="2831151"/>
          </a:xfrm>
        </p:spPr>
        <p:txBody>
          <a:bodyPr>
            <a:normAutofit lnSpcReduction="10000"/>
          </a:bodyPr>
          <a:lstStyle/>
          <a:p>
            <a:r>
              <a:rPr lang="en-US" dirty="0"/>
              <a:t>The atoll reef, also referred to as coral island or lagoon island, is a circular or horse-shoe-shaped reef enclosing a lagoon of water which may be small or large up to 50 miles across.</a:t>
            </a:r>
          </a:p>
          <a:p>
            <a:endParaRPr lang="en-US" dirty="0"/>
          </a:p>
          <a:p>
            <a:r>
              <a:rPr lang="en-US" dirty="0"/>
              <a:t>Atoll reef may be broken to form channels; some suitable for navigation and other may not be suitable for it. </a:t>
            </a:r>
          </a:p>
          <a:p>
            <a:r>
              <a:rPr lang="en-US" dirty="0"/>
              <a:t>An interesting atoll reef example is Aldabra in the Indian Ocean, about 260 miles northeast of the Malagasy Republic and 400 miles from the coast of Africa.</a:t>
            </a:r>
            <a:endParaRPr lang="en-IN" dirty="0"/>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83173" y="3874416"/>
            <a:ext cx="4742501" cy="2667657"/>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382" y="4009861"/>
            <a:ext cx="4260915" cy="2396765"/>
          </a:xfrm>
          <a:prstGeom prst="rect">
            <a:avLst/>
          </a:prstGeom>
          <a:ln>
            <a:noFill/>
          </a:ln>
          <a:effectLst>
            <a:softEdge rad="112500"/>
          </a:effectLst>
        </p:spPr>
      </p:pic>
    </p:spTree>
    <p:extLst>
      <p:ext uri="{BB962C8B-B14F-4D97-AF65-F5344CB8AC3E}">
        <p14:creationId xmlns:p14="http://schemas.microsoft.com/office/powerpoint/2010/main" val="49752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D2AC-9FA7-89AB-BA1D-34CF05ABB400}"/>
              </a:ext>
            </a:extLst>
          </p:cNvPr>
          <p:cNvSpPr>
            <a:spLocks noGrp="1"/>
          </p:cNvSpPr>
          <p:nvPr>
            <p:ph type="title"/>
          </p:nvPr>
        </p:nvSpPr>
        <p:spPr>
          <a:xfrm>
            <a:off x="838200" y="365126"/>
            <a:ext cx="10515600" cy="905736"/>
          </a:xfrm>
        </p:spPr>
        <p:txBody>
          <a:bodyPr>
            <a:normAutofit/>
          </a:bodyPr>
          <a:lstStyle/>
          <a:p>
            <a:r>
              <a:rPr lang="en-IN" sz="1800" dirty="0">
                <a:latin typeface="Arial Rounded MT Bold" panose="020F0704030504030204" pitchFamily="34" charset="0"/>
              </a:rPr>
              <a:t>Conditions for Coral Reef:</a:t>
            </a:r>
            <a:br>
              <a:rPr lang="en-IN" sz="1800" dirty="0">
                <a:latin typeface="Arial Rounded MT Bold" panose="020F0704030504030204" pitchFamily="34" charset="0"/>
              </a:rPr>
            </a:br>
            <a:r>
              <a:rPr lang="en-US" sz="1800" dirty="0">
                <a:latin typeface="Arial Rounded MT Bold" panose="020F0704030504030204" pitchFamily="34" charset="0"/>
              </a:rPr>
              <a:t>The reef-building corals re­quire certain requisites for the formation of coral reefs.</a:t>
            </a:r>
            <a:endParaRPr lang="en-IN" sz="18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D1CEFDA5-1799-71CD-C5C5-DD7359FFABF0}"/>
              </a:ext>
            </a:extLst>
          </p:cNvPr>
          <p:cNvSpPr>
            <a:spLocks noGrp="1"/>
          </p:cNvSpPr>
          <p:nvPr>
            <p:ph idx="1"/>
          </p:nvPr>
        </p:nvSpPr>
        <p:spPr>
          <a:xfrm>
            <a:off x="838200" y="1487837"/>
            <a:ext cx="10515600" cy="3363132"/>
          </a:xfrm>
        </p:spPr>
        <p:txBody>
          <a:bodyPr>
            <a:noAutofit/>
          </a:bodyPr>
          <a:lstStyle/>
          <a:p>
            <a:pPr algn="l" fontAlgn="base"/>
            <a:r>
              <a:rPr lang="en-US" sz="1600" b="1" dirty="0" err="1">
                <a:effectLst/>
                <a:latin typeface="Georgia" panose="02040502050405020303" pitchFamily="18" charset="0"/>
              </a:rPr>
              <a:t>Temparature</a:t>
            </a:r>
            <a:r>
              <a:rPr lang="en-US" sz="1600" b="1" dirty="0">
                <a:effectLst/>
                <a:latin typeface="Georgia" panose="02040502050405020303" pitchFamily="18" charset="0"/>
              </a:rPr>
              <a:t>: The water must be warm and the coral reefs require a temperature between 20°C to 30°C for their growth and best developed is recorded within the range of 25°C—29°C, but do not develop where tem­peratures fall below 18°C. So the major coral reefs are confined to the tropical and sub­tropical waters between 30° North and 30° South </a:t>
            </a:r>
            <a:r>
              <a:rPr lang="en-US" sz="1600" b="1" dirty="0" err="1">
                <a:effectLst/>
                <a:latin typeface="Georgia" panose="02040502050405020303" pitchFamily="18" charset="0"/>
              </a:rPr>
              <a:t>latitudes.Generally</a:t>
            </a:r>
            <a:r>
              <a:rPr lang="en-US" sz="1600" b="1" dirty="0">
                <a:effectLst/>
                <a:latin typeface="Georgia" panose="02040502050405020303" pitchFamily="18" charset="0"/>
              </a:rPr>
              <a:t>, the corals do not thrive above the temperature of 33°C but few reefs in the Arabian sea regularly encounter above the temperatures of 33°C in summer and below 18°C in winter.</a:t>
            </a:r>
          </a:p>
          <a:p>
            <a:r>
              <a:rPr lang="en-US" sz="1600" b="1" i="0" dirty="0">
                <a:effectLst/>
                <a:latin typeface="Georgia" panose="02040502050405020303" pitchFamily="18" charset="0"/>
              </a:rPr>
              <a:t>Depth of the Ocean: The depth of the seas is an important factor for the growth of coral reefs. The coral reefs grow in relatively shallow water and the depth is related to the entry of sunlight for photosynthesis.</a:t>
            </a:r>
          </a:p>
          <a:p>
            <a:pPr algn="l" fontAlgn="base"/>
            <a:r>
              <a:rPr lang="en-US" sz="1600" b="1" dirty="0">
                <a:effectLst/>
                <a:latin typeface="Georgia" panose="02040502050405020303" pitchFamily="18" charset="0"/>
              </a:rPr>
              <a:t>Sunlight penetration: Sunlight is also very much essential and required for the photosynthesis of symbiotic zooxanthellae, (</a:t>
            </a:r>
            <a:r>
              <a:rPr lang="en-US" sz="1600" b="1" dirty="0" err="1">
                <a:effectLst/>
                <a:latin typeface="Georgia" panose="02040502050405020303" pitchFamily="18" charset="0"/>
              </a:rPr>
              <a:t>Symbiodinium</a:t>
            </a:r>
            <a:r>
              <a:rPr lang="en-US" sz="1600" b="1" dirty="0">
                <a:effectLst/>
                <a:latin typeface="Georgia" panose="02040502050405020303" pitchFamily="18" charset="0"/>
              </a:rPr>
              <a:t> </a:t>
            </a:r>
            <a:r>
              <a:rPr lang="en-US" sz="1600" b="1" dirty="0" err="1">
                <a:effectLst/>
                <a:latin typeface="Georgia" panose="02040502050405020303" pitchFamily="18" charset="0"/>
              </a:rPr>
              <a:t>microadriaticum</a:t>
            </a:r>
            <a:r>
              <a:rPr lang="en-US" sz="1600" b="1" dirty="0">
                <a:effectLst/>
                <a:latin typeface="Georgia" panose="02040502050405020303" pitchFamily="18" charset="0"/>
              </a:rPr>
              <a:t>) present in the endoderm of the reef-building cnidarians. They are not found in non-reef building corals such as </a:t>
            </a:r>
            <a:r>
              <a:rPr lang="en-US" sz="1600" b="1" dirty="0" err="1">
                <a:effectLst/>
                <a:latin typeface="Georgia" panose="02040502050405020303" pitchFamily="18" charset="0"/>
              </a:rPr>
              <a:t>Dendrophyllia</a:t>
            </a:r>
            <a:r>
              <a:rPr lang="en-US" sz="1600" b="1" dirty="0">
                <a:effectLst/>
                <a:latin typeface="Georgia" panose="02040502050405020303" pitchFamily="18" charset="0"/>
              </a:rPr>
              <a:t>. They are also found in the </a:t>
            </a:r>
            <a:r>
              <a:rPr lang="en-US" sz="1600" b="1" dirty="0" err="1">
                <a:effectLst/>
                <a:latin typeface="Georgia" panose="02040502050405020303" pitchFamily="18" charset="0"/>
              </a:rPr>
              <a:t>Millipora</a:t>
            </a:r>
            <a:r>
              <a:rPr lang="en-US" sz="1600" b="1" dirty="0">
                <a:effectLst/>
                <a:latin typeface="Georgia" panose="02040502050405020303" pitchFamily="18" charset="0"/>
              </a:rPr>
              <a:t>, </a:t>
            </a:r>
            <a:r>
              <a:rPr lang="en-US" sz="1600" b="1" dirty="0" err="1">
                <a:effectLst/>
                <a:latin typeface="Georgia" panose="02040502050405020303" pitchFamily="18" charset="0"/>
              </a:rPr>
              <a:t>Tubipora</a:t>
            </a:r>
            <a:r>
              <a:rPr lang="en-US" sz="1600" b="1" dirty="0">
                <a:effectLst/>
                <a:latin typeface="Georgia" panose="02040502050405020303" pitchFamily="18" charset="0"/>
              </a:rPr>
              <a:t> and </a:t>
            </a:r>
            <a:r>
              <a:rPr lang="en-US" sz="1600" b="1" dirty="0" err="1">
                <a:effectLst/>
                <a:latin typeface="Georgia" panose="02040502050405020303" pitchFamily="18" charset="0"/>
              </a:rPr>
              <a:t>Heliopora</a:t>
            </a:r>
            <a:r>
              <a:rPr lang="en-US" sz="1600" b="1" dirty="0">
                <a:effectLst/>
                <a:latin typeface="Georgia" panose="02040502050405020303" pitchFamily="18" charset="0"/>
              </a:rPr>
              <a:t>. They also help to secret skeletons (limestone or CaCO</a:t>
            </a:r>
            <a:r>
              <a:rPr lang="en-US" sz="1600" b="1" baseline="-25000" dirty="0">
                <a:effectLst/>
                <a:latin typeface="Georgia" panose="02040502050405020303" pitchFamily="18" charset="0"/>
              </a:rPr>
              <a:t>3</a:t>
            </a:r>
            <a:r>
              <a:rPr lang="en-US" sz="1600" b="1" dirty="0">
                <a:effectLst/>
                <a:latin typeface="Georgia" panose="02040502050405020303" pitchFamily="18" charset="0"/>
              </a:rPr>
              <a:t>) and contribute to the formation of reef structure. It has been shown experimentally that the reefs fail to grow in shady places and may die if kept in total darkness.</a:t>
            </a:r>
          </a:p>
          <a:p>
            <a:r>
              <a:rPr lang="en-US" sz="1600" b="1" i="0" dirty="0">
                <a:effectLst/>
                <a:latin typeface="Georgia" panose="02040502050405020303" pitchFamily="18" charset="0"/>
              </a:rPr>
              <a:t>Clear Water: The water must be clear which permits the penetration of sufficient sunlight, related to the photosynthesis of zooxanthellae (a symbiotic alga), and also other macro algae which are present in the coral reefs. One species Porites </a:t>
            </a:r>
            <a:r>
              <a:rPr lang="en-US" sz="1600" b="1" i="0" dirty="0" err="1">
                <a:effectLst/>
                <a:latin typeface="Georgia" panose="02040502050405020303" pitchFamily="18" charset="0"/>
              </a:rPr>
              <a:t>limosa</a:t>
            </a:r>
            <a:r>
              <a:rPr lang="en-US" sz="1600" b="1" i="0" dirty="0">
                <a:effectLst/>
                <a:latin typeface="Georgia" panose="02040502050405020303" pitchFamily="18" charset="0"/>
              </a:rPr>
              <a:t> lives in muddy condi­tions.</a:t>
            </a:r>
          </a:p>
          <a:p>
            <a:r>
              <a:rPr lang="en-US" sz="1600" b="1" i="0" dirty="0">
                <a:effectLst/>
                <a:latin typeface="Georgia" panose="02040502050405020303" pitchFamily="18" charset="0"/>
              </a:rPr>
              <a:t>Precipitation: Precipitation of calcium from sea water is necessary to form the skeleton of coral polyp. This precipitation occurs when water tem­perature and salinity are high and CO</a:t>
            </a:r>
            <a:r>
              <a:rPr lang="en-US" sz="1600" b="1" i="0" baseline="-25000" dirty="0">
                <a:effectLst/>
                <a:latin typeface="Georgia" panose="02040502050405020303" pitchFamily="18" charset="0"/>
              </a:rPr>
              <a:t>2</a:t>
            </a:r>
            <a:r>
              <a:rPr lang="en-US" sz="1600" b="1" i="0" dirty="0">
                <a:effectLst/>
                <a:latin typeface="Georgia" panose="02040502050405020303" pitchFamily="18" charset="0"/>
              </a:rPr>
              <a:t> con­centration is low.</a:t>
            </a:r>
            <a:endParaRPr lang="en-IN" sz="1600" b="1" dirty="0"/>
          </a:p>
        </p:txBody>
      </p:sp>
    </p:spTree>
    <p:extLst>
      <p:ext uri="{BB962C8B-B14F-4D97-AF65-F5344CB8AC3E}">
        <p14:creationId xmlns:p14="http://schemas.microsoft.com/office/powerpoint/2010/main" val="417848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84F5-8984-B489-3B0C-F37B9FBBA3DA}"/>
              </a:ext>
            </a:extLst>
          </p:cNvPr>
          <p:cNvSpPr>
            <a:spLocks noGrp="1"/>
          </p:cNvSpPr>
          <p:nvPr>
            <p:ph type="title"/>
          </p:nvPr>
        </p:nvSpPr>
        <p:spPr>
          <a:xfrm>
            <a:off x="729711" y="179145"/>
            <a:ext cx="5257800" cy="5493233"/>
          </a:xfrm>
        </p:spPr>
        <p:txBody>
          <a:bodyPr>
            <a:normAutofit/>
          </a:bodyPr>
          <a:lstStyle/>
          <a:p>
            <a:pPr fontAlgn="base"/>
            <a:r>
              <a:rPr lang="en-US" sz="1600" b="1" dirty="0">
                <a:solidFill>
                  <a:srgbClr val="424142"/>
                </a:solidFill>
                <a:effectLst/>
                <a:latin typeface="Georgia" panose="02040502050405020303" pitchFamily="18" charset="0"/>
              </a:rPr>
              <a:t>Role of Symbionts in coral reef formation: </a:t>
            </a:r>
            <a:r>
              <a:rPr lang="en-US" sz="1600" b="0" dirty="0">
                <a:solidFill>
                  <a:srgbClr val="424142"/>
                </a:solidFill>
                <a:effectLst/>
                <a:latin typeface="Georgia" panose="02040502050405020303" pitchFamily="18" charset="0"/>
              </a:rPr>
              <a:t>The coral polyps </a:t>
            </a:r>
            <a:r>
              <a:rPr lang="en-US" sz="1600" b="0" dirty="0" err="1">
                <a:solidFill>
                  <a:srgbClr val="424142"/>
                </a:solidFill>
                <a:effectLst/>
                <a:latin typeface="Georgia" panose="02040502050405020303" pitchFamily="18" charset="0"/>
              </a:rPr>
              <a:t>harbour</a:t>
            </a:r>
            <a:r>
              <a:rPr lang="en-US" sz="1600" b="0" dirty="0">
                <a:solidFill>
                  <a:srgbClr val="424142"/>
                </a:solidFill>
                <a:effectLst/>
                <a:latin typeface="Georgia" panose="02040502050405020303" pitchFamily="18" charset="0"/>
              </a:rPr>
              <a:t> symbiotic brown algae, zooxanthellae, </a:t>
            </a:r>
            <a:r>
              <a:rPr lang="en-US" sz="1600" b="0" dirty="0" err="1">
                <a:solidFill>
                  <a:srgbClr val="424142"/>
                </a:solidFill>
                <a:effectLst/>
                <a:latin typeface="Georgia" panose="02040502050405020303" pitchFamily="18" charset="0"/>
              </a:rPr>
              <a:t>Symbiodinium</a:t>
            </a:r>
            <a:r>
              <a:rPr lang="en-US" sz="1600" b="0" dirty="0">
                <a:solidFill>
                  <a:srgbClr val="424142"/>
                </a:solidFill>
                <a:effectLst/>
                <a:latin typeface="Georgia" panose="02040502050405020303" pitchFamily="18" charset="0"/>
              </a:rPr>
              <a:t> </a:t>
            </a:r>
            <a:r>
              <a:rPr lang="en-US" sz="1600" b="0" dirty="0" err="1">
                <a:solidFill>
                  <a:srgbClr val="424142"/>
                </a:solidFill>
                <a:effectLst/>
                <a:latin typeface="Georgia" panose="02040502050405020303" pitchFamily="18" charset="0"/>
              </a:rPr>
              <a:t>microadriaticum</a:t>
            </a:r>
            <a:r>
              <a:rPr lang="en-US" sz="1600" b="0" dirty="0">
                <a:solidFill>
                  <a:srgbClr val="424142"/>
                </a:solidFill>
                <a:effectLst/>
                <a:latin typeface="Georgia" panose="02040502050405020303" pitchFamily="18" charset="0"/>
              </a:rPr>
              <a:t> which reside in the endodermal tissue of polyps. Yonge and his colleagues, during the Great Barrier Reef Expedition in 1928-29, demonstrated the ex­istence of a symbiotic relation between the corals and zooxanthellae.</a:t>
            </a:r>
            <a:br>
              <a:rPr lang="en-US" sz="1600" b="0" dirty="0">
                <a:solidFill>
                  <a:srgbClr val="424142"/>
                </a:solidFill>
                <a:effectLst/>
                <a:latin typeface="Georgia" panose="02040502050405020303" pitchFamily="18" charset="0"/>
              </a:rPr>
            </a:br>
            <a:r>
              <a:rPr lang="en-US" sz="1600" b="0" dirty="0">
                <a:solidFill>
                  <a:srgbClr val="424142"/>
                </a:solidFill>
                <a:effectLst/>
                <a:latin typeface="Georgia" panose="02040502050405020303" pitchFamily="18" charset="0"/>
              </a:rPr>
              <a:t>From their studies it was evident that the symbiotic algae pro­duce sugar and oxygen through photosyn­thesis, provide nutrients for their hosts and gain protection, carbon dioxide and materi­als for protein synthesis like nitrogen and phosphates from the hermatypic corals. Ac­cording to Goreau (1966), the algae </a:t>
            </a:r>
            <a:r>
              <a:rPr lang="en-US" sz="1600" b="0" dirty="0" err="1">
                <a:solidFill>
                  <a:srgbClr val="424142"/>
                </a:solidFill>
                <a:effectLst/>
                <a:latin typeface="Georgia" panose="02040502050405020303" pitchFamily="18" charset="0"/>
              </a:rPr>
              <a:t>utilise</a:t>
            </a:r>
            <a:r>
              <a:rPr lang="en-US" sz="1600" b="0" dirty="0">
                <a:solidFill>
                  <a:srgbClr val="424142"/>
                </a:solidFill>
                <a:effectLst/>
                <a:latin typeface="Georgia" panose="02040502050405020303" pitchFamily="18" charset="0"/>
              </a:rPr>
              <a:t> a variety of host excretory products including NH</a:t>
            </a:r>
            <a:r>
              <a:rPr lang="en-US" sz="1600" b="0" baseline="-25000" dirty="0">
                <a:solidFill>
                  <a:srgbClr val="424142"/>
                </a:solidFill>
                <a:effectLst/>
                <a:latin typeface="Georgia" panose="02040502050405020303" pitchFamily="18" charset="0"/>
              </a:rPr>
              <a:t>3</a:t>
            </a:r>
            <a:r>
              <a:rPr lang="en-US" sz="1600" b="0" dirty="0">
                <a:solidFill>
                  <a:srgbClr val="424142"/>
                </a:solidFill>
                <a:effectLst/>
                <a:latin typeface="Georgia" panose="02040502050405020303" pitchFamily="18" charset="0"/>
              </a:rPr>
              <a:t>, uric acids and phosphates, </a:t>
            </a:r>
            <a:r>
              <a:rPr lang="en-US" sz="1600" b="0" dirty="0" err="1">
                <a:solidFill>
                  <a:srgbClr val="424142"/>
                </a:solidFill>
                <a:effectLst/>
                <a:latin typeface="Georgia" panose="02040502050405020303" pitchFamily="18" charset="0"/>
              </a:rPr>
              <a:t>aminoacids</a:t>
            </a:r>
            <a:r>
              <a:rPr lang="en-US" sz="1600" b="0" dirty="0">
                <a:solidFill>
                  <a:srgbClr val="424142"/>
                </a:solidFill>
                <a:effectLst/>
                <a:latin typeface="Georgia" panose="02040502050405020303" pitchFamily="18" charset="0"/>
              </a:rPr>
              <a:t>, etc.</a:t>
            </a:r>
            <a:br>
              <a:rPr lang="en-US" sz="1600" b="0" dirty="0">
                <a:solidFill>
                  <a:srgbClr val="424142"/>
                </a:solidFill>
                <a:effectLst/>
                <a:latin typeface="Georgia" panose="02040502050405020303" pitchFamily="18" charset="0"/>
              </a:rPr>
            </a:br>
            <a:endParaRPr lang="en-IN" sz="1600" dirty="0">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291" y="0"/>
            <a:ext cx="5670709" cy="6858000"/>
          </a:xfrm>
          <a:prstGeom prst="rect">
            <a:avLst/>
          </a:prstGeom>
        </p:spPr>
      </p:pic>
    </p:spTree>
    <p:extLst>
      <p:ext uri="{BB962C8B-B14F-4D97-AF65-F5344CB8AC3E}">
        <p14:creationId xmlns:p14="http://schemas.microsoft.com/office/powerpoint/2010/main" val="78965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147320"/>
            <a:ext cx="3858336" cy="940676"/>
          </a:xfrm>
        </p:spPr>
        <p:txBody>
          <a:bodyPr>
            <a:noAutofit/>
          </a:bodyPr>
          <a:lstStyle/>
          <a:p>
            <a:r>
              <a:rPr lang="en-IN" sz="1600" b="1" dirty="0">
                <a:latin typeface="+mn-lt"/>
              </a:rPr>
              <a:t>Daly’s Glacial-Control Theory</a:t>
            </a:r>
            <a:br>
              <a:rPr lang="en-IN" sz="1600" b="1" dirty="0">
                <a:latin typeface="+mn-lt"/>
              </a:rPr>
            </a:br>
            <a:r>
              <a:rPr lang="en-US" sz="1600" dirty="0">
                <a:latin typeface="+mn-lt"/>
              </a:rPr>
              <a:t>This theory states that during the last glacial period the formation of ice caps lowered the ocean level by 60 to 70 </a:t>
            </a:r>
            <a:r>
              <a:rPr lang="en-US" sz="1600" dirty="0" err="1">
                <a:latin typeface="+mn-lt"/>
              </a:rPr>
              <a:t>metres</a:t>
            </a:r>
            <a:r>
              <a:rPr lang="en-US" sz="1600" dirty="0">
                <a:latin typeface="+mn-lt"/>
              </a:rPr>
              <a:t> below the present surface. Waves cut the shores to make flat platforms suitable for growth of corals.</a:t>
            </a:r>
            <a:endParaRPr lang="en-IN" sz="1600" dirty="0">
              <a:latin typeface="+mn-lt"/>
            </a:endParaRPr>
          </a:p>
        </p:txBody>
      </p:sp>
      <p:pic>
        <p:nvPicPr>
          <p:cNvPr id="6" name="Picture Placeholder 5">
            <a:extLst>
              <a:ext uri="{FF2B5EF4-FFF2-40B4-BE49-F238E27FC236}">
                <a16:creationId xmlns:a16="http://schemas.microsoft.com/office/drawing/2014/main" id="{B1CBC64D-06E6-00AC-5EF4-BDEA7646C168}"/>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69" r="2569"/>
          <a:stretch>
            <a:fillRect/>
          </a:stretch>
        </p:blipFill>
        <p:spPr/>
      </p:pic>
      <p:sp>
        <p:nvSpPr>
          <p:cNvPr id="4" name="Text Placeholder 3"/>
          <p:cNvSpPr>
            <a:spLocks noGrp="1"/>
          </p:cNvSpPr>
          <p:nvPr>
            <p:ph type="body" sz="half" idx="2"/>
          </p:nvPr>
        </p:nvSpPr>
        <p:spPr>
          <a:xfrm>
            <a:off x="836612" y="2205212"/>
            <a:ext cx="3858337" cy="4082229"/>
          </a:xfrm>
        </p:spPr>
        <p:txBody>
          <a:bodyPr>
            <a:normAutofit fontScale="92500" lnSpcReduction="20000"/>
          </a:bodyPr>
          <a:lstStyle/>
          <a:p>
            <a:pPr fontAlgn="base"/>
            <a:r>
              <a:rPr lang="en-US" dirty="0"/>
              <a:t>As the ice caps melted and temperature rose, corals began to grow on these platforms and rose upwards with rising ocean level, and all types of reefs were formed on the pre-existing platforms. There is evidence that coral reefs are growing today on submerged land and the foundations of reefs are now at a much greater depth than they were when corals first began to grow.</a:t>
            </a:r>
          </a:p>
          <a:p>
            <a:pPr fontAlgn="base"/>
            <a:r>
              <a:rPr lang="en-US" dirty="0"/>
              <a:t>Observation of living corals shows that their rate of growth is from 5 mm to 20 cm per year, thus, a 50-metre deep reef could be formed in less than 8,000 years, and all the known reefs could have been built in under 30,000 years.</a:t>
            </a:r>
          </a:p>
          <a:p>
            <a:pPr fontAlgn="base"/>
            <a:r>
              <a:rPr lang="en-US" dirty="0"/>
              <a:t>Some borings made in coral reefs showed that the reef rested on level platforms, but some other borings showed that reefs had no underlying platforms but had only sand and shell below them. It appears from these facts that some reefs were laid down on pre-existing platforms, but many reefs were formed according to Darwin’s subsidence theory.</a:t>
            </a:r>
          </a:p>
          <a:p>
            <a:endParaRPr lang="en-IN" dirty="0"/>
          </a:p>
        </p:txBody>
      </p:sp>
    </p:spTree>
    <p:extLst>
      <p:ext uri="{BB962C8B-B14F-4D97-AF65-F5344CB8AC3E}">
        <p14:creationId xmlns:p14="http://schemas.microsoft.com/office/powerpoint/2010/main" val="2355780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09" y="989013"/>
            <a:ext cx="3932237" cy="1600200"/>
          </a:xfrm>
        </p:spPr>
        <p:txBody>
          <a:bodyPr>
            <a:normAutofit fontScale="90000"/>
          </a:bodyPr>
          <a:lstStyle/>
          <a:p>
            <a:r>
              <a:rPr lang="en-IN" sz="2000" b="1" dirty="0"/>
              <a:t>Darwin’s Subsidence Theory</a:t>
            </a:r>
            <a:r>
              <a:rPr lang="en-IN" sz="1800" b="1" dirty="0"/>
              <a:t>:</a:t>
            </a:r>
            <a:r>
              <a:rPr lang="en-US" sz="1800" b="1" dirty="0"/>
              <a:t>This theory states that coral reefs were first formed as fringing reefs on sloping shores, they became barrier reefs when the shores sank with water channel between them and the land. If the land is an island which sinks completely, then an atoll is formed. Thus, sinking or subsidence has caused the thickness of the reefs.</a:t>
            </a:r>
            <a:br>
              <a:rPr lang="en-US" sz="1800" b="1" dirty="0"/>
            </a:br>
            <a:endParaRPr lang="en-IN" sz="1800" b="1" dirty="0"/>
          </a:p>
        </p:txBody>
      </p:sp>
      <p:pic>
        <p:nvPicPr>
          <p:cNvPr id="6" name="Picture Placeholder 5">
            <a:extLst>
              <a:ext uri="{FF2B5EF4-FFF2-40B4-BE49-F238E27FC236}">
                <a16:creationId xmlns:a16="http://schemas.microsoft.com/office/drawing/2014/main" id="{C8610B18-4DDD-9136-6147-848C82B0F678}"/>
              </a:ext>
            </a:extLst>
          </p:cNvPr>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60781" b="-60781"/>
          <a:stretch/>
        </p:blipFill>
        <p:spPr>
          <a:xfrm>
            <a:off x="6013345" y="-441176"/>
            <a:ext cx="4439913" cy="3401352"/>
          </a:xfrm>
        </p:spPr>
      </p:pic>
      <p:sp>
        <p:nvSpPr>
          <p:cNvPr id="4" name="Text Placeholder 3"/>
          <p:cNvSpPr>
            <a:spLocks noGrp="1"/>
          </p:cNvSpPr>
          <p:nvPr>
            <p:ph type="body" sz="half" idx="2"/>
          </p:nvPr>
        </p:nvSpPr>
        <p:spPr>
          <a:xfrm>
            <a:off x="653809" y="3051922"/>
            <a:ext cx="4417017" cy="2433732"/>
          </a:xfrm>
        </p:spPr>
        <p:txBody>
          <a:bodyPr>
            <a:normAutofit fontScale="62500" lnSpcReduction="20000"/>
          </a:bodyPr>
          <a:lstStyle/>
          <a:p>
            <a:pPr algn="l" fontAlgn="base"/>
            <a:r>
              <a:rPr lang="en-US" sz="2300" b="1" dirty="0">
                <a:solidFill>
                  <a:srgbClr val="424142"/>
                </a:solidFill>
                <a:effectLst/>
                <a:latin typeface="Georgia" panose="02040502050405020303" pitchFamily="18" charset="0"/>
              </a:rPr>
              <a:t>Submerged Theory</a:t>
            </a:r>
            <a:r>
              <a:rPr lang="en-US" sz="2300" b="0" dirty="0">
                <a:solidFill>
                  <a:srgbClr val="424142"/>
                </a:solidFill>
                <a:effectLst/>
                <a:latin typeface="Georgia" panose="02040502050405020303" pitchFamily="18" charset="0"/>
              </a:rPr>
              <a:t>: This concept is supported by many inves­tigators of the present time. According to this theory the coral reefs are formed on flat surfaces which at first remain in lesser depths.</a:t>
            </a:r>
          </a:p>
          <a:p>
            <a:pPr algn="l" fontAlgn="base"/>
            <a:r>
              <a:rPr lang="en-US" sz="2300" b="0" dirty="0">
                <a:solidFill>
                  <a:srgbClr val="424142"/>
                </a:solidFill>
                <a:effectLst/>
                <a:latin typeface="Georgia" panose="02040502050405020303" pitchFamily="18" charset="0"/>
              </a:rPr>
              <a:t>Such surfaces with growing reefs later on submerge slowly and go down to greater depths. This theory denies the transition of one common type of reef into different types. It advocates an independent origin of different types of reefs. Further, regar­ding the shape of the atoll, it lays impor­tance on the winds and water currents</a:t>
            </a:r>
          </a:p>
          <a:p>
            <a:endParaRPr lang="en-IN" dirty="0"/>
          </a:p>
        </p:txBody>
      </p:sp>
    </p:spTree>
    <p:extLst>
      <p:ext uri="{BB962C8B-B14F-4D97-AF65-F5344CB8AC3E}">
        <p14:creationId xmlns:p14="http://schemas.microsoft.com/office/powerpoint/2010/main" val="30756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9928" y="740943"/>
            <a:ext cx="10515600" cy="1325563"/>
          </a:xfrm>
        </p:spPr>
        <p:txBody>
          <a:bodyPr>
            <a:noAutofit/>
          </a:bodyPr>
          <a:lstStyle/>
          <a:p>
            <a:pPr fontAlgn="base">
              <a:lnSpc>
                <a:spcPct val="100000"/>
              </a:lnSpc>
            </a:pPr>
            <a:r>
              <a:rPr lang="en-US" sz="1200" b="1" dirty="0"/>
              <a:t/>
            </a:r>
            <a:br>
              <a:rPr lang="en-US" sz="1200" b="1" dirty="0"/>
            </a:br>
            <a:r>
              <a:rPr lang="en-US" sz="1600" dirty="0">
                <a:latin typeface="Arial Rounded MT Bold" panose="020F0704030504030204" pitchFamily="34" charset="0"/>
              </a:rPr>
              <a:t>Corals have built a thick stratum of the earth’s crust, they have coral reefs in the Caribbean seas and in the Indo-Pacific region from east coast of Africa to the north-eastern coast of Australia which is known as the Great Barrier Reef. However, Fiji islands of Pacific Ocean and those situated in Bahama islands region are the best known coral islands of the world.</a:t>
            </a:r>
            <a:br>
              <a:rPr lang="en-US" sz="1600" dirty="0">
                <a:latin typeface="Arial Rounded MT Bold" panose="020F0704030504030204" pitchFamily="34" charset="0"/>
              </a:rPr>
            </a:br>
            <a:r>
              <a:rPr lang="en-US" sz="1600" dirty="0">
                <a:latin typeface="Arial Rounded MT Bold" panose="020F0704030504030204" pitchFamily="34" charset="0"/>
              </a:rPr>
              <a:t>Bermuda is a coral island where houses are built of coral blocks. Around India, coral reefs are found off Port </a:t>
            </a:r>
            <a:r>
              <a:rPr lang="en-US" sz="1600" dirty="0" err="1">
                <a:latin typeface="Arial Rounded MT Bold" panose="020F0704030504030204" pitchFamily="34" charset="0"/>
              </a:rPr>
              <a:t>Okha</a:t>
            </a:r>
            <a:r>
              <a:rPr lang="en-US" sz="1600" dirty="0">
                <a:latin typeface="Arial Rounded MT Bold" panose="020F0704030504030204" pitchFamily="34" charset="0"/>
              </a:rPr>
              <a:t> and </a:t>
            </a:r>
            <a:r>
              <a:rPr lang="en-US" sz="1600" dirty="0" err="1">
                <a:latin typeface="Arial Rounded MT Bold" panose="020F0704030504030204" pitchFamily="34" charset="0"/>
              </a:rPr>
              <a:t>Dwarka</a:t>
            </a:r>
            <a:r>
              <a:rPr lang="en-US" sz="1600" dirty="0">
                <a:latin typeface="Arial Rounded MT Bold" panose="020F0704030504030204" pitchFamily="34" charset="0"/>
              </a:rPr>
              <a:t> in the gulf of Kutch and also off </a:t>
            </a:r>
            <a:r>
              <a:rPr lang="en-US" sz="1600" dirty="0" err="1">
                <a:latin typeface="Arial Rounded MT Bold" panose="020F0704030504030204" pitchFamily="34" charset="0"/>
              </a:rPr>
              <a:t>Rameshwaram</a:t>
            </a:r>
            <a:r>
              <a:rPr lang="en-US" sz="1600" dirty="0">
                <a:latin typeface="Arial Rounded MT Bold" panose="020F0704030504030204" pitchFamily="34" charset="0"/>
              </a:rPr>
              <a:t> in the gulf of </a:t>
            </a:r>
            <a:r>
              <a:rPr lang="en-US" sz="1600" dirty="0" err="1">
                <a:latin typeface="Arial Rounded MT Bold" panose="020F0704030504030204" pitchFamily="34" charset="0"/>
              </a:rPr>
              <a:t>Mannar</a:t>
            </a:r>
            <a:r>
              <a:rPr lang="en-US" sz="1600" dirty="0">
                <a:latin typeface="Arial Rounded MT Bold" panose="020F0704030504030204" pitchFamily="34" charset="0"/>
              </a:rPr>
              <a:t> between India and Sri Lanka. The </a:t>
            </a:r>
            <a:r>
              <a:rPr lang="en-US" sz="1600" dirty="0" err="1">
                <a:latin typeface="Arial Rounded MT Bold" panose="020F0704030504030204" pitchFamily="34" charset="0"/>
              </a:rPr>
              <a:t>correefs</a:t>
            </a:r>
            <a:r>
              <a:rPr lang="en-US" sz="1600" dirty="0">
                <a:latin typeface="Arial Rounded MT Bold" panose="020F0704030504030204" pitchFamily="34" charset="0"/>
              </a:rPr>
              <a:t> are also located at Andaman and Nicobar islands and at Lakshadweep Islands.</a:t>
            </a:r>
            <a:r>
              <a:rPr lang="en-US" sz="5300" dirty="0">
                <a:latin typeface="Arial Rounded MT Bold" panose="020F0704030504030204" pitchFamily="34" charset="0"/>
              </a:rPr>
              <a:t/>
            </a:r>
            <a:br>
              <a:rPr lang="en-US" sz="5300" dirty="0">
                <a:latin typeface="Arial Rounded MT Bold" panose="020F0704030504030204" pitchFamily="34" charset="0"/>
              </a:rPr>
            </a:br>
            <a:endParaRPr lang="en-IN" dirty="0">
              <a:latin typeface="Arial Rounded MT Bold" panose="020F0704030504030204" pitchFamily="34" charset="0"/>
            </a:endParaRPr>
          </a:p>
        </p:txBody>
      </p:sp>
      <p:sp>
        <p:nvSpPr>
          <p:cNvPr id="3" name="Content Placeholder 2"/>
          <p:cNvSpPr>
            <a:spLocks noGrp="1"/>
          </p:cNvSpPr>
          <p:nvPr>
            <p:ph idx="1"/>
          </p:nvPr>
        </p:nvSpPr>
        <p:spPr>
          <a:xfrm>
            <a:off x="722587" y="2205990"/>
            <a:ext cx="10963135" cy="4210308"/>
          </a:xfrm>
        </p:spPr>
        <p:txBody>
          <a:bodyPr>
            <a:normAutofit fontScale="92500" lnSpcReduction="20000"/>
          </a:bodyPr>
          <a:lstStyle/>
          <a:p>
            <a:r>
              <a:rPr lang="en-US" sz="1500" dirty="0">
                <a:latin typeface="Arial Rounded MT Bold" panose="020F0704030504030204" pitchFamily="34" charset="0"/>
              </a:rPr>
              <a:t>Vaughan (1917) has defined coral reef as </a:t>
            </a:r>
            <a:r>
              <a:rPr lang="en-US" sz="1500" b="1" dirty="0">
                <a:latin typeface="Arial Rounded MT Bold" panose="020F0704030504030204" pitchFamily="34" charset="0"/>
              </a:rPr>
              <a:t>“a ridge or mound of lime stone, the upper surface of which is near the surface of the sea and which is formed of calcium carbonate by the actions of organisms, chief</a:t>
            </a:r>
          </a:p>
          <a:p>
            <a:pPr fontAlgn="base"/>
            <a:r>
              <a:rPr lang="en-US" sz="1500" dirty="0">
                <a:latin typeface="Arial Rounded MT Bold" panose="020F0704030504030204" pitchFamily="34" charset="0"/>
              </a:rPr>
              <a:t>produced by corals belonging to </a:t>
            </a:r>
            <a:r>
              <a:rPr lang="en-US" sz="1500" b="1" dirty="0" err="1">
                <a:latin typeface="Arial Rounded MT Bold" panose="020F0704030504030204" pitchFamily="34" charset="0"/>
              </a:rPr>
              <a:t>Anthozoa</a:t>
            </a:r>
            <a:r>
              <a:rPr lang="en-US" sz="1500" dirty="0">
                <a:latin typeface="Arial Rounded MT Bold" panose="020F0704030504030204" pitchFamily="34" charset="0"/>
              </a:rPr>
              <a:t>, particularly by stony corals, the </a:t>
            </a:r>
            <a:r>
              <a:rPr lang="en-US" sz="1500" dirty="0" err="1">
                <a:latin typeface="Arial Rounded MT Bold" panose="020F0704030504030204" pitchFamily="34" charset="0"/>
              </a:rPr>
              <a:t>Madreporaria</a:t>
            </a:r>
            <a:r>
              <a:rPr lang="en-US" sz="1500" b="1" dirty="0" err="1">
                <a:latin typeface="Arial Rounded MT Bold" panose="020F0704030504030204" pitchFamily="34" charset="0"/>
              </a:rPr>
              <a:t>ly</a:t>
            </a:r>
            <a:r>
              <a:rPr lang="en-US" sz="1500" b="1" dirty="0">
                <a:latin typeface="Arial Rounded MT Bold" panose="020F0704030504030204" pitchFamily="34" charset="0"/>
              </a:rPr>
              <a:t> corals.”- </a:t>
            </a:r>
            <a:r>
              <a:rPr lang="pt-BR" sz="1500" b="1" dirty="0">
                <a:latin typeface="Arial Rounded MT Bold" panose="020F0704030504030204" pitchFamily="34" charset="0"/>
              </a:rPr>
              <a:t>(i) Imperforate corals</a:t>
            </a:r>
            <a:r>
              <a:rPr lang="pt-BR" sz="1500" dirty="0">
                <a:latin typeface="Arial Rounded MT Bold" panose="020F0704030504030204" pitchFamily="34" charset="0"/>
              </a:rPr>
              <a:t>, e.g., Astraea, Flabellum, Favia, etc.</a:t>
            </a:r>
            <a:r>
              <a:rPr lang="pt-BR" sz="1500" b="1" dirty="0">
                <a:latin typeface="Arial Rounded MT Bold" panose="020F0704030504030204" pitchFamily="34" charset="0"/>
              </a:rPr>
              <a:t>(ii) Perforate corals</a:t>
            </a:r>
            <a:r>
              <a:rPr lang="pt-BR" sz="1500" dirty="0">
                <a:latin typeface="Arial Rounded MT Bold" panose="020F0704030504030204" pitchFamily="34" charset="0"/>
              </a:rPr>
              <a:t>, e.g., </a:t>
            </a:r>
            <a:r>
              <a:rPr lang="pt-BR" sz="1500" b="1" dirty="0">
                <a:latin typeface="Arial Rounded MT Bold" panose="020F0704030504030204" pitchFamily="34" charset="0"/>
              </a:rPr>
              <a:t>Porites, Madrepora, Montipora, Acropora</a:t>
            </a:r>
            <a:r>
              <a:rPr lang="pt-BR" sz="1500" dirty="0">
                <a:latin typeface="Arial Rounded MT Bold" panose="020F0704030504030204" pitchFamily="34" charset="0"/>
              </a:rPr>
              <a:t>, etc</a:t>
            </a:r>
            <a:r>
              <a:rPr lang="pt-BR" sz="1500" b="1" dirty="0">
                <a:latin typeface="Arial Rounded MT Bold" panose="020F0704030504030204" pitchFamily="34" charset="0"/>
              </a:rPr>
              <a:t>.; </a:t>
            </a:r>
            <a:r>
              <a:rPr lang="en-US" sz="1500" b="1" dirty="0" err="1">
                <a:latin typeface="Arial Rounded MT Bold" panose="020F0704030504030204" pitchFamily="34" charset="0"/>
              </a:rPr>
              <a:t>Milliporans</a:t>
            </a:r>
            <a:r>
              <a:rPr lang="en-US" sz="1500" b="1" dirty="0">
                <a:latin typeface="Arial Rounded MT Bold" panose="020F0704030504030204" pitchFamily="34" charset="0"/>
              </a:rPr>
              <a:t> and sometimes </a:t>
            </a:r>
            <a:r>
              <a:rPr lang="en-US" sz="1500" b="1" dirty="0" err="1">
                <a:latin typeface="Arial Rounded MT Bold" panose="020F0704030504030204" pitchFamily="34" charset="0"/>
              </a:rPr>
              <a:t>Tubipora</a:t>
            </a:r>
            <a:r>
              <a:rPr lang="en-US" sz="1500" b="1" dirty="0">
                <a:latin typeface="Arial Rounded MT Bold" panose="020F0704030504030204" pitchFamily="34" charset="0"/>
              </a:rPr>
              <a:t> and </a:t>
            </a:r>
            <a:r>
              <a:rPr lang="en-US" sz="1500" b="1" dirty="0" err="1">
                <a:latin typeface="Arial Rounded MT Bold" panose="020F0704030504030204" pitchFamily="34" charset="0"/>
              </a:rPr>
              <a:t>Heliopora</a:t>
            </a:r>
            <a:r>
              <a:rPr lang="en-US" sz="1500" b="1" dirty="0">
                <a:latin typeface="Arial Rounded MT Bold" panose="020F0704030504030204" pitchFamily="34" charset="0"/>
              </a:rPr>
              <a:t>; the much calcified </a:t>
            </a:r>
            <a:r>
              <a:rPr lang="en-US" sz="1500" b="1" dirty="0" err="1">
                <a:latin typeface="Arial Rounded MT Bold" panose="020F0704030504030204" pitchFamily="34" charset="0"/>
              </a:rPr>
              <a:t>alcyonarians</a:t>
            </a:r>
            <a:r>
              <a:rPr lang="en-US" sz="1500" b="1" dirty="0">
                <a:latin typeface="Arial Rounded MT Bold" panose="020F0704030504030204" pitchFamily="34" charset="0"/>
              </a:rPr>
              <a:t> like </a:t>
            </a:r>
            <a:r>
              <a:rPr lang="en-US" sz="1500" b="1" dirty="0" err="1">
                <a:latin typeface="Arial Rounded MT Bold" panose="020F0704030504030204" pitchFamily="34" charset="0"/>
              </a:rPr>
              <a:t>Fungia</a:t>
            </a:r>
            <a:r>
              <a:rPr lang="en-US" sz="1500" b="1" dirty="0">
                <a:latin typeface="Arial Rounded MT Bold" panose="020F0704030504030204" pitchFamily="34" charset="0"/>
              </a:rPr>
              <a:t>,</a:t>
            </a:r>
            <a:r>
              <a:rPr lang="en-US" sz="1500" dirty="0">
                <a:latin typeface="Arial Rounded MT Bold" panose="020F0704030504030204" pitchFamily="34" charset="0"/>
              </a:rPr>
              <a:t> etc. and the </a:t>
            </a:r>
            <a:r>
              <a:rPr lang="en-US" sz="1500" b="1" dirty="0" err="1">
                <a:latin typeface="Arial Rounded MT Bold" panose="020F0704030504030204" pitchFamily="34" charset="0"/>
              </a:rPr>
              <a:t>gorgonarians</a:t>
            </a:r>
            <a:r>
              <a:rPr lang="en-US" sz="1500" dirty="0">
                <a:latin typeface="Arial Rounded MT Bold" panose="020F0704030504030204" pitchFamily="34" charset="0"/>
              </a:rPr>
              <a:t>.</a:t>
            </a:r>
          </a:p>
          <a:p>
            <a:pPr fontAlgn="base"/>
            <a:r>
              <a:rPr lang="en-IN" sz="1500" dirty="0">
                <a:latin typeface="Arial Rounded MT Bold" panose="020F0704030504030204" pitchFamily="34" charset="0"/>
              </a:rPr>
              <a:t>Mollusc shells and skeleton of Foraminifera (shelled protozoa), sponges, sea anemones, flatworms, shrimps, crabs, lob­sters, octopuses, squids, some snails, bivalves, starfishes, sea urchins, sea cucumbers, tunicates, turtles, sea snakes and many reef fishes that include sharks, eels and rays form an important constituent of the coral reefs.</a:t>
            </a:r>
          </a:p>
          <a:p>
            <a:pPr fontAlgn="base"/>
            <a:r>
              <a:rPr lang="en-IN" sz="1500" dirty="0">
                <a:latin typeface="Arial Rounded MT Bold" panose="020F0704030504030204" pitchFamily="34" charset="0"/>
              </a:rPr>
              <a:t>Pillai (1986) has recorded different kinds of fishes, turtles, dugongs as coral fauna in the Gulf of </a:t>
            </a:r>
            <a:r>
              <a:rPr lang="en-IN" sz="1500" dirty="0" err="1">
                <a:latin typeface="Arial Rounded MT Bold" panose="020F0704030504030204" pitchFamily="34" charset="0"/>
              </a:rPr>
              <a:t>Mannar</a:t>
            </a:r>
            <a:r>
              <a:rPr lang="en-IN" sz="1500" dirty="0">
                <a:latin typeface="Arial Rounded MT Bold" panose="020F0704030504030204" pitchFamily="34" charset="0"/>
              </a:rPr>
              <a:t>. He has recorded the different kinds of fishes, such as </a:t>
            </a:r>
            <a:r>
              <a:rPr lang="en-IN" sz="1500" b="1" dirty="0">
                <a:latin typeface="Arial Rounded MT Bold" panose="020F0704030504030204" pitchFamily="34" charset="0"/>
              </a:rPr>
              <a:t>butterfly fish (</a:t>
            </a:r>
            <a:r>
              <a:rPr lang="en-IN" sz="1500" b="1" i="1" dirty="0" err="1">
                <a:latin typeface="Arial Rounded MT Bold" panose="020F0704030504030204" pitchFamily="34" charset="0"/>
              </a:rPr>
              <a:t>Chaetodon</a:t>
            </a:r>
            <a:r>
              <a:rPr lang="en-IN" sz="1500" b="1" i="1" dirty="0">
                <a:latin typeface="Arial Rounded MT Bold" panose="020F0704030504030204" pitchFamily="34" charset="0"/>
              </a:rPr>
              <a:t> sp</a:t>
            </a:r>
            <a:r>
              <a:rPr lang="en-IN" sz="1500" b="1" dirty="0">
                <a:latin typeface="Arial Rounded MT Bold" panose="020F0704030504030204" pitchFamily="34" charset="0"/>
              </a:rPr>
              <a:t>.)</a:t>
            </a:r>
            <a:r>
              <a:rPr lang="en-IN" sz="1500" dirty="0">
                <a:latin typeface="Arial Rounded MT Bold" panose="020F0704030504030204" pitchFamily="34" charset="0"/>
              </a:rPr>
              <a:t>, </a:t>
            </a:r>
            <a:r>
              <a:rPr lang="en-IN" sz="1500" b="1" dirty="0">
                <a:latin typeface="Arial Rounded MT Bold" panose="020F0704030504030204" pitchFamily="34" charset="0"/>
              </a:rPr>
              <a:t>parrot fish (</a:t>
            </a:r>
            <a:r>
              <a:rPr lang="en-IN" sz="1500" b="1" i="1" dirty="0" err="1">
                <a:latin typeface="Arial Rounded MT Bold" panose="020F0704030504030204" pitchFamily="34" charset="0"/>
              </a:rPr>
              <a:t>Scarus</a:t>
            </a:r>
            <a:r>
              <a:rPr lang="en-IN" sz="1500" b="1" i="1" dirty="0">
                <a:latin typeface="Arial Rounded MT Bold" panose="020F0704030504030204" pitchFamily="34" charset="0"/>
              </a:rPr>
              <a:t> spp</a:t>
            </a:r>
            <a:r>
              <a:rPr lang="en-IN" sz="1500" b="1" dirty="0">
                <a:latin typeface="Arial Rounded MT Bold" panose="020F0704030504030204" pitchFamily="34" charset="0"/>
              </a:rPr>
              <a:t>.), squirrel fish (</a:t>
            </a:r>
            <a:r>
              <a:rPr lang="en-IN" sz="1500" b="1" i="1" dirty="0" err="1">
                <a:latin typeface="Arial Rounded MT Bold" panose="020F0704030504030204" pitchFamily="34" charset="0"/>
              </a:rPr>
              <a:t>Holocentru</a:t>
            </a:r>
            <a:r>
              <a:rPr lang="en-IN" sz="1500" b="1" dirty="0" err="1">
                <a:latin typeface="Arial Rounded MT Bold" panose="020F0704030504030204" pitchFamily="34" charset="0"/>
              </a:rPr>
              <a:t>s</a:t>
            </a:r>
            <a:r>
              <a:rPr lang="en-IN" sz="1500" b="1" dirty="0">
                <a:latin typeface="Arial Rounded MT Bold" panose="020F0704030504030204" pitchFamily="34" charset="0"/>
              </a:rPr>
              <a:t> spp.), snapper (</a:t>
            </a:r>
            <a:r>
              <a:rPr lang="en-IN" sz="1500" b="1" i="1" dirty="0" err="1">
                <a:latin typeface="Arial Rounded MT Bold" panose="020F0704030504030204" pitchFamily="34" charset="0"/>
              </a:rPr>
              <a:t>Lutjanus</a:t>
            </a:r>
            <a:r>
              <a:rPr lang="en-IN" sz="1500" b="1" i="1" dirty="0">
                <a:latin typeface="Arial Rounded MT Bold" panose="020F0704030504030204" pitchFamily="34" charset="0"/>
              </a:rPr>
              <a:t> spp</a:t>
            </a:r>
            <a:r>
              <a:rPr lang="en-IN" sz="1500" b="1" dirty="0">
                <a:latin typeface="Arial Rounded MT Bold" panose="020F0704030504030204" pitchFamily="34" charset="0"/>
              </a:rPr>
              <a:t>.) and the eels </a:t>
            </a:r>
            <a:r>
              <a:rPr lang="en-IN" sz="1500" b="1" i="1" dirty="0" err="1">
                <a:latin typeface="Arial Rounded MT Bold" panose="020F0704030504030204" pitchFamily="34" charset="0"/>
              </a:rPr>
              <a:t>Gymnothorax</a:t>
            </a:r>
            <a:r>
              <a:rPr lang="en-IN" sz="1500" b="1" i="1" dirty="0">
                <a:latin typeface="Arial Rounded MT Bold" panose="020F0704030504030204" pitchFamily="34" charset="0"/>
              </a:rPr>
              <a:t> </a:t>
            </a:r>
            <a:r>
              <a:rPr lang="en-IN" sz="1500" b="1" i="1" dirty="0" err="1">
                <a:latin typeface="Arial Rounded MT Bold" panose="020F0704030504030204" pitchFamily="34" charset="0"/>
              </a:rPr>
              <a:t>undulatus</a:t>
            </a:r>
            <a:r>
              <a:rPr lang="en-IN" sz="1500" b="1" i="1" dirty="0">
                <a:latin typeface="Arial Rounded MT Bold" panose="020F0704030504030204" pitchFamily="34" charset="0"/>
              </a:rPr>
              <a:t> </a:t>
            </a:r>
            <a:r>
              <a:rPr lang="en-IN" sz="1500" b="1" dirty="0">
                <a:latin typeface="Arial Rounded MT Bold" panose="020F0704030504030204" pitchFamily="34" charset="0"/>
              </a:rPr>
              <a:t>and </a:t>
            </a:r>
            <a:r>
              <a:rPr lang="en-IN" sz="1500" b="1" i="1" dirty="0" err="1">
                <a:latin typeface="Arial Rounded MT Bold" panose="020F0704030504030204" pitchFamily="34" charset="0"/>
              </a:rPr>
              <a:t>Gymnothorax</a:t>
            </a:r>
            <a:r>
              <a:rPr lang="en-IN" sz="1500" b="1" i="1" dirty="0">
                <a:latin typeface="Arial Rounded MT Bold" panose="020F0704030504030204" pitchFamily="34" charset="0"/>
              </a:rPr>
              <a:t> punctatus</a:t>
            </a:r>
            <a:r>
              <a:rPr lang="en-IN" sz="1500" dirty="0">
                <a:latin typeface="Arial Rounded MT Bold" panose="020F0704030504030204" pitchFamily="34" charset="0"/>
              </a:rPr>
              <a:t>, etc.</a:t>
            </a:r>
          </a:p>
          <a:p>
            <a:pPr fontAlgn="base"/>
            <a:r>
              <a:rPr lang="en-IN" sz="1500" dirty="0">
                <a:latin typeface="Arial Rounded MT Bold" panose="020F0704030504030204" pitchFamily="34" charset="0"/>
              </a:rPr>
              <a:t>The </a:t>
            </a:r>
            <a:r>
              <a:rPr lang="en-IN" sz="1500" b="1" dirty="0">
                <a:latin typeface="Arial Rounded MT Bold" panose="020F0704030504030204" pitchFamily="34" charset="0"/>
              </a:rPr>
              <a:t>green turtle (</a:t>
            </a:r>
            <a:r>
              <a:rPr lang="en-IN" sz="1500" b="1" i="1" dirty="0" err="1">
                <a:latin typeface="Arial Rounded MT Bold" panose="020F0704030504030204" pitchFamily="34" charset="0"/>
              </a:rPr>
              <a:t>chelone</a:t>
            </a:r>
            <a:r>
              <a:rPr lang="en-IN" sz="1500" b="1" i="1" dirty="0">
                <a:latin typeface="Arial Rounded MT Bold" panose="020F0704030504030204" pitchFamily="34" charset="0"/>
              </a:rPr>
              <a:t> </a:t>
            </a:r>
            <a:r>
              <a:rPr lang="en-IN" sz="1500" b="1" i="1" dirty="0" err="1">
                <a:latin typeface="Arial Rounded MT Bold" panose="020F0704030504030204" pitchFamily="34" charset="0"/>
              </a:rPr>
              <a:t>mydas</a:t>
            </a:r>
            <a:r>
              <a:rPr lang="en-IN" sz="1500" b="1" dirty="0">
                <a:latin typeface="Arial Rounded MT Bold" panose="020F0704030504030204" pitchFamily="34" charset="0"/>
              </a:rPr>
              <a:t>), Olive turtle (</a:t>
            </a:r>
            <a:r>
              <a:rPr lang="en-IN" sz="1500" b="1" i="1" dirty="0" err="1">
                <a:latin typeface="Arial Rounded MT Bold" panose="020F0704030504030204" pitchFamily="34" charset="0"/>
              </a:rPr>
              <a:t>Lepidochelys</a:t>
            </a:r>
            <a:r>
              <a:rPr lang="en-IN" sz="1500" b="1" i="1" dirty="0">
                <a:latin typeface="Arial Rounded MT Bold" panose="020F0704030504030204" pitchFamily="34" charset="0"/>
              </a:rPr>
              <a:t> </a:t>
            </a:r>
            <a:r>
              <a:rPr lang="en-IN" sz="1500" b="1" i="1" dirty="0" err="1">
                <a:latin typeface="Arial Rounded MT Bold" panose="020F0704030504030204" pitchFamily="34" charset="0"/>
              </a:rPr>
              <a:t>olivacea</a:t>
            </a:r>
            <a:r>
              <a:rPr lang="en-IN" sz="1500" b="1" dirty="0">
                <a:latin typeface="Arial Rounded MT Bold" panose="020F0704030504030204" pitchFamily="34" charset="0"/>
              </a:rPr>
              <a:t>), sea snakes, dugongs (</a:t>
            </a:r>
            <a:r>
              <a:rPr lang="en-IN" sz="1500" b="1" i="1" dirty="0">
                <a:latin typeface="Arial Rounded MT Bold" panose="020F0704030504030204" pitchFamily="34" charset="0"/>
              </a:rPr>
              <a:t>Dugong </a:t>
            </a:r>
            <a:r>
              <a:rPr lang="en-IN" sz="1500" b="1" i="1" dirty="0" err="1">
                <a:latin typeface="Arial Rounded MT Bold" panose="020F0704030504030204" pitchFamily="34" charset="0"/>
              </a:rPr>
              <a:t>dugon</a:t>
            </a:r>
            <a:r>
              <a:rPr lang="en-IN" sz="1500" b="1" dirty="0">
                <a:latin typeface="Arial Rounded MT Bold" panose="020F0704030504030204" pitchFamily="34" charset="0"/>
              </a:rPr>
              <a:t>) </a:t>
            </a:r>
            <a:r>
              <a:rPr lang="en-IN" sz="1500" dirty="0">
                <a:latin typeface="Arial Rounded MT Bold" panose="020F0704030504030204" pitchFamily="34" charset="0"/>
              </a:rPr>
              <a:t>and </a:t>
            </a:r>
            <a:r>
              <a:rPr lang="en-IN" sz="1500" b="1" dirty="0">
                <a:latin typeface="Arial Rounded MT Bold" panose="020F0704030504030204" pitchFamily="34" charset="0"/>
              </a:rPr>
              <a:t>algal sea grasses</a:t>
            </a:r>
            <a:r>
              <a:rPr lang="en-IN" sz="1500" dirty="0">
                <a:latin typeface="Arial Rounded MT Bold" panose="020F0704030504030204" pitchFamily="34" charset="0"/>
              </a:rPr>
              <a:t> are present in this area. Turtles and dugongs are dependent on sea grasses.</a:t>
            </a:r>
          </a:p>
          <a:p>
            <a:pPr fontAlgn="base"/>
            <a:r>
              <a:rPr lang="en-IN" sz="1500" dirty="0">
                <a:latin typeface="Arial Rounded MT Bold" panose="020F0704030504030204" pitchFamily="34" charset="0"/>
              </a:rPr>
              <a:t>These inhab­itants when exposed to low tide are sub­jected to predation by birds, such as gulls and golden plover, etc. A few of the above mentioned species feed directly on corals, and others graze on algae and participate in food webs.</a:t>
            </a:r>
          </a:p>
          <a:p>
            <a:pPr fontAlgn="base"/>
            <a:r>
              <a:rPr lang="en-US" sz="1500" dirty="0">
                <a:latin typeface="Arial Rounded MT Bold" panose="020F0704030504030204" pitchFamily="34" charset="0"/>
              </a:rPr>
              <a:t>Calcareous coralline sea weeds are </a:t>
            </a:r>
            <a:r>
              <a:rPr lang="en-US" sz="1500" dirty="0" err="1">
                <a:latin typeface="Arial Rounded MT Bold" panose="020F0704030504030204" pitchFamily="34" charset="0"/>
              </a:rPr>
              <a:t>Lithophyllum</a:t>
            </a:r>
            <a:r>
              <a:rPr lang="en-US" sz="1500" dirty="0">
                <a:latin typeface="Arial Rounded MT Bold" panose="020F0704030504030204" pitchFamily="34" charset="0"/>
              </a:rPr>
              <a:t>, </a:t>
            </a:r>
            <a:r>
              <a:rPr lang="en-US" sz="1500" dirty="0" err="1">
                <a:latin typeface="Arial Rounded MT Bold" panose="020F0704030504030204" pitchFamily="34" charset="0"/>
              </a:rPr>
              <a:t>Lithothamnion</a:t>
            </a:r>
            <a:r>
              <a:rPr lang="en-US" sz="1500" dirty="0">
                <a:latin typeface="Arial Rounded MT Bold" panose="020F0704030504030204" pitchFamily="34" charset="0"/>
              </a:rPr>
              <a:t> and </a:t>
            </a:r>
            <a:r>
              <a:rPr lang="en-US" sz="1500" dirty="0" err="1">
                <a:latin typeface="Arial Rounded MT Bold" panose="020F0704030504030204" pitchFamily="34" charset="0"/>
              </a:rPr>
              <a:t>Melobasia</a:t>
            </a:r>
            <a:r>
              <a:rPr lang="en-US" sz="1500" dirty="0">
                <a:latin typeface="Arial Rounded MT Bold" panose="020F0704030504030204" pitchFamily="34" charset="0"/>
              </a:rPr>
              <a:t> of the red algae, </a:t>
            </a:r>
            <a:r>
              <a:rPr lang="en-US" sz="1500" dirty="0" err="1">
                <a:latin typeface="Arial Rounded MT Bold" panose="020F0704030504030204" pitchFamily="34" charset="0"/>
              </a:rPr>
              <a:t>Helimedia</a:t>
            </a:r>
            <a:r>
              <a:rPr lang="en-US" sz="1500" dirty="0">
                <a:latin typeface="Arial Rounded MT Bold" panose="020F0704030504030204" pitchFamily="34" charset="0"/>
              </a:rPr>
              <a:t> of green algae re­corded in the coral reef areas.</a:t>
            </a:r>
            <a:endParaRPr lang="pt-BR" sz="1500" dirty="0">
              <a:latin typeface="Arial Rounded MT Bold" panose="020F0704030504030204" pitchFamily="34" charset="0"/>
            </a:endParaRPr>
          </a:p>
          <a:p>
            <a:pPr fontAlgn="base"/>
            <a:r>
              <a:rPr lang="en-US" sz="1700" dirty="0">
                <a:latin typeface="Arial Rounded MT Bold" panose="020F0704030504030204" pitchFamily="34" charset="0"/>
              </a:rPr>
              <a:t>Biome is the </a:t>
            </a:r>
            <a:r>
              <a:rPr lang="en-US" sz="1700" dirty="0" err="1">
                <a:latin typeface="Arial Rounded MT Bold" panose="020F0704030504030204" pitchFamily="34" charset="0"/>
              </a:rPr>
              <a:t>recognisable</a:t>
            </a:r>
            <a:r>
              <a:rPr lang="en-US" sz="1700" dirty="0">
                <a:latin typeface="Arial Rounded MT Bold" panose="020F0704030504030204" pitchFamily="34" charset="0"/>
              </a:rPr>
              <a:t> subdivision of the terrestrial or aquatic ecosystems, includ­ing the total assemblage of plants and animal life and their interactions within the life layer. So coral reef biome includes the reef-building corals and other organisms as well as their ecological interactions within coral reef biome.</a:t>
            </a:r>
            <a:endParaRPr lang="pt-BR" sz="1700" dirty="0">
              <a:latin typeface="Arial Rounded MT Bold" panose="020F0704030504030204" pitchFamily="34" charset="0"/>
            </a:endParaRPr>
          </a:p>
          <a:p>
            <a:endParaRPr lang="en-IN" dirty="0"/>
          </a:p>
        </p:txBody>
      </p:sp>
    </p:spTree>
    <p:extLst>
      <p:ext uri="{BB962C8B-B14F-4D97-AF65-F5344CB8AC3E}">
        <p14:creationId xmlns:p14="http://schemas.microsoft.com/office/powerpoint/2010/main" val="215250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284" y="383247"/>
            <a:ext cx="7315200" cy="39044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61" y="3889048"/>
            <a:ext cx="4572000" cy="2190750"/>
          </a:xfrm>
          <a:prstGeom prst="rect">
            <a:avLst/>
          </a:prstGeom>
        </p:spPr>
      </p:pic>
      <p:sp>
        <p:nvSpPr>
          <p:cNvPr id="5" name="TextBox 4"/>
          <p:cNvSpPr txBox="1"/>
          <p:nvPr/>
        </p:nvSpPr>
        <p:spPr>
          <a:xfrm>
            <a:off x="3242821" y="2335491"/>
            <a:ext cx="184731" cy="369332"/>
          </a:xfrm>
          <a:prstGeom prst="rect">
            <a:avLst/>
          </a:prstGeom>
          <a:noFill/>
        </p:spPr>
        <p:txBody>
          <a:bodyPr wrap="none" rtlCol="0">
            <a:spAutoFit/>
          </a:bodyPr>
          <a:lstStyle/>
          <a:p>
            <a:endParaRPr lang="en-IN" dirty="0"/>
          </a:p>
        </p:txBody>
      </p:sp>
      <p:sp>
        <p:nvSpPr>
          <p:cNvPr id="6" name="TextBox 5"/>
          <p:cNvSpPr txBox="1"/>
          <p:nvPr/>
        </p:nvSpPr>
        <p:spPr>
          <a:xfrm>
            <a:off x="1602557" y="1151265"/>
            <a:ext cx="2630201" cy="584775"/>
          </a:xfrm>
          <a:prstGeom prst="rect">
            <a:avLst/>
          </a:prstGeom>
          <a:noFill/>
        </p:spPr>
        <p:txBody>
          <a:bodyPr wrap="square" rtlCol="0">
            <a:spAutoFit/>
          </a:bodyPr>
          <a:lstStyle/>
          <a:p>
            <a:r>
              <a:rPr lang="en-US" sz="3200" dirty="0" smtClean="0"/>
              <a:t>Reef Zones</a:t>
            </a:r>
            <a:endParaRPr lang="en-IN" sz="3200" dirty="0"/>
          </a:p>
        </p:txBody>
      </p:sp>
      <p:pic>
        <p:nvPicPr>
          <p:cNvPr id="7" name="Picture 6"/>
          <p:cNvPicPr>
            <a:picLocks noChangeAspect="1"/>
          </p:cNvPicPr>
          <p:nvPr/>
        </p:nvPicPr>
        <p:blipFill>
          <a:blip r:embed="rId4"/>
          <a:stretch>
            <a:fillRect/>
          </a:stretch>
        </p:blipFill>
        <p:spPr>
          <a:xfrm>
            <a:off x="5551109" y="4893982"/>
            <a:ext cx="2786113" cy="859611"/>
          </a:xfrm>
          <a:prstGeom prst="rect">
            <a:avLst/>
          </a:prstGeom>
        </p:spPr>
      </p:pic>
    </p:spTree>
    <p:extLst>
      <p:ext uri="{BB962C8B-B14F-4D97-AF65-F5344CB8AC3E}">
        <p14:creationId xmlns:p14="http://schemas.microsoft.com/office/powerpoint/2010/main" val="219813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184" y="334517"/>
            <a:ext cx="10719895" cy="601827"/>
          </a:xfrm>
        </p:spPr>
        <p:txBody>
          <a:bodyPr>
            <a:noAutofit/>
          </a:bodyPr>
          <a:lstStyle/>
          <a:p>
            <a:r>
              <a:rPr lang="en-US" sz="2800" dirty="0"/>
              <a:t>Structure:</a:t>
            </a:r>
            <a:endParaRPr lang="en-IN" sz="2800" dirty="0"/>
          </a:p>
        </p:txBody>
      </p:sp>
      <p:sp>
        <p:nvSpPr>
          <p:cNvPr id="3" name="Content Placeholder 2"/>
          <p:cNvSpPr>
            <a:spLocks noGrp="1"/>
          </p:cNvSpPr>
          <p:nvPr>
            <p:ph sz="half" idx="1"/>
          </p:nvPr>
        </p:nvSpPr>
        <p:spPr>
          <a:xfrm>
            <a:off x="361949" y="936344"/>
            <a:ext cx="6292979" cy="5807356"/>
          </a:xfrm>
        </p:spPr>
        <p:txBody>
          <a:bodyPr>
            <a:normAutofit fontScale="92500" lnSpcReduction="20000"/>
          </a:bodyPr>
          <a:lstStyle/>
          <a:p>
            <a:pPr algn="just"/>
            <a:r>
              <a:rPr lang="en-US" sz="1400" dirty="0">
                <a:latin typeface="Arial Rounded MT Bold" panose="020F0704030504030204" pitchFamily="34" charset="0"/>
              </a:rPr>
              <a:t>The structure of a </a:t>
            </a:r>
            <a:r>
              <a:rPr lang="en-US" sz="1400" dirty="0" err="1">
                <a:latin typeface="Arial Rounded MT Bold" panose="020F0704030504030204" pitchFamily="34" charset="0"/>
              </a:rPr>
              <a:t>corallum</a:t>
            </a:r>
            <a:r>
              <a:rPr lang="en-US" sz="1400" dirty="0">
                <a:latin typeface="Arial Rounded MT Bold" panose="020F0704030504030204" pitchFamily="34" charset="0"/>
              </a:rPr>
              <a:t> will be clear from the detailed structural </a:t>
            </a:r>
            <a:r>
              <a:rPr lang="en-US" sz="1400" dirty="0" err="1">
                <a:latin typeface="Arial Rounded MT Bold" panose="020F0704030504030204" pitchFamily="34" charset="0"/>
              </a:rPr>
              <a:t>organisa­tion</a:t>
            </a:r>
            <a:r>
              <a:rPr lang="en-US" sz="1400" dirty="0">
                <a:latin typeface="Arial Rounded MT Bold" panose="020F0704030504030204" pitchFamily="34" charset="0"/>
              </a:rPr>
              <a:t> of a single corallite.</a:t>
            </a:r>
          </a:p>
          <a:p>
            <a:pPr algn="just" fontAlgn="base"/>
            <a:r>
              <a:rPr lang="en-US" sz="1400" dirty="0">
                <a:latin typeface="Arial Rounded MT Bold" panose="020F0704030504030204" pitchFamily="34" charset="0"/>
              </a:rPr>
              <a:t>Each </a:t>
            </a:r>
            <a:r>
              <a:rPr lang="en-US" sz="1400" dirty="0" err="1">
                <a:latin typeface="Arial Rounded MT Bold" panose="020F0704030504030204" pitchFamily="34" charset="0"/>
              </a:rPr>
              <a:t>corallite</a:t>
            </a:r>
            <a:r>
              <a:rPr lang="en-US" sz="1400" dirty="0">
                <a:latin typeface="Arial Rounded MT Bold" panose="020F0704030504030204" pitchFamily="34" charset="0"/>
              </a:rPr>
              <a:t> consists of a cup containing vertical ridges radiating from the </a:t>
            </a:r>
            <a:r>
              <a:rPr lang="en-US" sz="1400" dirty="0" err="1">
                <a:latin typeface="Arial Rounded MT Bold" panose="020F0704030504030204" pitchFamily="34" charset="0"/>
              </a:rPr>
              <a:t>centre</a:t>
            </a:r>
            <a:r>
              <a:rPr lang="en-US" sz="1400" dirty="0">
                <a:latin typeface="Arial Rounded MT Bold" panose="020F0704030504030204" pitchFamily="34" charset="0"/>
              </a:rPr>
              <a:t> to the periphery. The bottom of the cup beneath the polyp is designated as the basal plate. The wall of the cup enclosing the </a:t>
            </a:r>
            <a:r>
              <a:rPr lang="en-US" sz="1400" dirty="0" err="1">
                <a:latin typeface="Arial Rounded MT Bold" panose="020F0704030504030204" pitchFamily="34" charset="0"/>
              </a:rPr>
              <a:t>aboral</a:t>
            </a:r>
            <a:r>
              <a:rPr lang="en-US" sz="1400" dirty="0">
                <a:latin typeface="Arial Rounded MT Bold" panose="020F0704030504030204" pitchFamily="34" charset="0"/>
              </a:rPr>
              <a:t> portion of the polyp is termed as the theca. The ridges of the cup are called the skeletal septa or </a:t>
            </a:r>
            <a:r>
              <a:rPr lang="en-US" sz="1400" dirty="0" err="1">
                <a:latin typeface="Arial Rounded MT Bold" panose="020F0704030504030204" pitchFamily="34" charset="0"/>
              </a:rPr>
              <a:t>sclerosepta</a:t>
            </a:r>
            <a:r>
              <a:rPr lang="en-US" sz="1400" dirty="0">
                <a:latin typeface="Arial Rounded MT Bold" panose="020F0704030504030204" pitchFamily="34" charset="0"/>
              </a:rPr>
              <a:t>.</a:t>
            </a:r>
          </a:p>
          <a:p>
            <a:pPr algn="just" fontAlgn="base"/>
            <a:r>
              <a:rPr lang="en-US" sz="1400" dirty="0">
                <a:latin typeface="Arial Rounded MT Bold" panose="020F0704030504030204" pitchFamily="34" charset="0"/>
              </a:rPr>
              <a:t>The formation of theca may be an independent process or may arise by the fusion of the outer ends of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and the theca thus formed are called the </a:t>
            </a:r>
            <a:r>
              <a:rPr lang="en-US" sz="1400" dirty="0" err="1">
                <a:latin typeface="Arial Rounded MT Bold" panose="020F0704030504030204" pitchFamily="34" charset="0"/>
              </a:rPr>
              <a:t>pseudotheca</a:t>
            </a:r>
            <a:r>
              <a:rPr lang="en-US" sz="1400" dirty="0">
                <a:latin typeface="Arial Rounded MT Bold" panose="020F0704030504030204" pitchFamily="34" charset="0"/>
              </a:rPr>
              <a:t>. The inner ends of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are fused to a central colum­nar skeletal mass, termed as the </a:t>
            </a:r>
            <a:r>
              <a:rPr lang="en-US" sz="1400" dirty="0" err="1">
                <a:latin typeface="Arial Rounded MT Bold" panose="020F0704030504030204" pitchFamily="34" charset="0"/>
              </a:rPr>
              <a:t>columella</a:t>
            </a:r>
            <a:r>
              <a:rPr lang="en-US" sz="1400" dirty="0">
                <a:latin typeface="Arial Rounded MT Bold" panose="020F0704030504030204" pitchFamily="34" charset="0"/>
              </a:rPr>
              <a:t> which may arise independently as the out­growth of the basal plate or may be formed by the union of the central ends of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a:t>
            </a:r>
          </a:p>
          <a:p>
            <a:pPr algn="just" fontAlgn="base"/>
            <a:r>
              <a:rPr lang="en-US" sz="1400" dirty="0">
                <a:latin typeface="Arial Rounded MT Bold" panose="020F0704030504030204" pitchFamily="34" charset="0"/>
              </a:rPr>
              <a:t>The columella formed by the last process is termed as the </a:t>
            </a:r>
            <a:r>
              <a:rPr lang="en-US" sz="1400" dirty="0" err="1">
                <a:latin typeface="Arial Rounded MT Bold" panose="020F0704030504030204" pitchFamily="34" charset="0"/>
              </a:rPr>
              <a:t>pseudocolumella</a:t>
            </a:r>
            <a:r>
              <a:rPr lang="en-US" sz="1400" dirty="0">
                <a:latin typeface="Arial Rounded MT Bold" panose="020F0704030504030204" pitchFamily="34" charset="0"/>
              </a:rPr>
              <a:t>. A secondary wall or </a:t>
            </a:r>
            <a:r>
              <a:rPr lang="en-US" sz="1400" dirty="0" err="1">
                <a:latin typeface="Arial Rounded MT Bold" panose="020F0704030504030204" pitchFamily="34" charset="0"/>
              </a:rPr>
              <a:t>epitheca</a:t>
            </a:r>
            <a:r>
              <a:rPr lang="en-US" sz="1400" dirty="0">
                <a:latin typeface="Arial Rounded MT Bold" panose="020F0704030504030204" pitchFamily="34" charset="0"/>
              </a:rPr>
              <a:t> may be formed outside the theca. The </a:t>
            </a:r>
            <a:r>
              <a:rPr lang="en-US" sz="1400" dirty="0" err="1">
                <a:latin typeface="Arial Rounded MT Bold" panose="020F0704030504030204" pitchFamily="34" charset="0"/>
              </a:rPr>
              <a:t>epitheca</a:t>
            </a:r>
            <a:r>
              <a:rPr lang="en-US" sz="1400" dirty="0">
                <a:latin typeface="Arial Rounded MT Bold" panose="020F0704030504030204" pitchFamily="34" charset="0"/>
              </a:rPr>
              <a:t> is separated from the theca by a space and this space is crossed by continuations of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called the costae. Small ridges called the </a:t>
            </a:r>
            <a:r>
              <a:rPr lang="en-US" sz="1400" dirty="0" err="1">
                <a:latin typeface="Arial Rounded MT Bold" panose="020F0704030504030204" pitchFamily="34" charset="0"/>
              </a:rPr>
              <a:t>pali</a:t>
            </a:r>
            <a:r>
              <a:rPr lang="en-US" sz="1400" dirty="0">
                <a:latin typeface="Arial Rounded MT Bold" panose="020F0704030504030204" pitchFamily="34" charset="0"/>
              </a:rPr>
              <a:t> are present between the </a:t>
            </a:r>
            <a:r>
              <a:rPr lang="en-US" sz="1400" dirty="0" err="1">
                <a:latin typeface="Arial Rounded MT Bold" panose="020F0704030504030204" pitchFamily="34" charset="0"/>
              </a:rPr>
              <a:t>columella</a:t>
            </a:r>
            <a:r>
              <a:rPr lang="en-US" sz="1400" dirty="0">
                <a:latin typeface="Arial Rounded MT Bold" panose="020F0704030504030204" pitchFamily="34" charset="0"/>
              </a:rPr>
              <a:t> and the main parts of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a:t>
            </a:r>
            <a:endParaRPr lang="en-US" sz="1400" cap="all" dirty="0">
              <a:latin typeface="Arial Rounded MT Bold" panose="020F0704030504030204" pitchFamily="34" charset="0"/>
            </a:endParaRPr>
          </a:p>
          <a:p>
            <a:pPr algn="just" fontAlgn="base"/>
            <a:r>
              <a:rPr lang="en-US" sz="1400" dirty="0">
                <a:latin typeface="Arial Rounded MT Bold" panose="020F0704030504030204" pitchFamily="34" charset="0"/>
              </a:rPr>
              <a:t>There are hori­zontal plates between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which, when incomplete, are called dissepiments and when complete, are known as </a:t>
            </a:r>
            <a:r>
              <a:rPr lang="en-US" sz="1400" dirty="0" err="1">
                <a:latin typeface="Arial Rounded MT Bold" panose="020F0704030504030204" pitchFamily="34" charset="0"/>
              </a:rPr>
              <a:t>tabulae</a:t>
            </a:r>
            <a:r>
              <a:rPr lang="en-US" sz="1400" dirty="0">
                <a:latin typeface="Arial Rounded MT Bold" panose="020F0704030504030204" pitchFamily="34" charset="0"/>
              </a:rPr>
              <a:t>.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are usually spiny.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present in a </a:t>
            </a:r>
            <a:r>
              <a:rPr lang="en-US" sz="1400" dirty="0" err="1">
                <a:latin typeface="Arial Rounded MT Bold" panose="020F0704030504030204" pitchFamily="34" charset="0"/>
              </a:rPr>
              <a:t>corallite</a:t>
            </a:r>
            <a:r>
              <a:rPr lang="en-US" sz="1400" dirty="0">
                <a:latin typeface="Arial Rounded MT Bold" panose="020F0704030504030204" pitchFamily="34" charset="0"/>
              </a:rPr>
              <a:t> are definitely related to septa and typically occur in </a:t>
            </a:r>
            <a:r>
              <a:rPr lang="en-US" sz="1400" dirty="0" err="1">
                <a:latin typeface="Arial Rounded MT Bold" panose="020F0704030504030204" pitchFamily="34" charset="0"/>
              </a:rPr>
              <a:t>hexamerous</a:t>
            </a:r>
            <a:r>
              <a:rPr lang="en-US" sz="1400" dirty="0">
                <a:latin typeface="Arial Rounded MT Bold" panose="020F0704030504030204" pitchFamily="34" charset="0"/>
              </a:rPr>
              <a:t> cycles: 6 primaries, 6 </a:t>
            </a:r>
            <a:r>
              <a:rPr lang="en-US" sz="1400" dirty="0" err="1">
                <a:latin typeface="Arial Rounded MT Bold" panose="020F0704030504030204" pitchFamily="34" charset="0"/>
              </a:rPr>
              <a:t>secondaries</a:t>
            </a:r>
            <a:r>
              <a:rPr lang="en-US" sz="1400" dirty="0">
                <a:latin typeface="Arial Rounded MT Bold" panose="020F0704030504030204" pitchFamily="34" charset="0"/>
              </a:rPr>
              <a:t>, 12 tertiaries; 24 </a:t>
            </a:r>
            <a:r>
              <a:rPr lang="en-US" sz="1400" dirty="0" err="1">
                <a:latin typeface="Arial Rounded MT Bold" panose="020F0704030504030204" pitchFamily="34" charset="0"/>
              </a:rPr>
              <a:t>quareternaries</a:t>
            </a:r>
            <a:r>
              <a:rPr lang="en-US" sz="1400" dirty="0">
                <a:latin typeface="Arial Rounded MT Bold" panose="020F0704030504030204" pitchFamily="34" charset="0"/>
              </a:rPr>
              <a:t>, etc. The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are </a:t>
            </a:r>
            <a:r>
              <a:rPr lang="en-US" sz="1400" dirty="0" err="1">
                <a:latin typeface="Arial Rounded MT Bold" panose="020F0704030504030204" pitchFamily="34" charset="0"/>
              </a:rPr>
              <a:t>comrrtonly</a:t>
            </a:r>
            <a:r>
              <a:rPr lang="en-US" sz="1400" dirty="0">
                <a:latin typeface="Arial Rounded MT Bold" panose="020F0704030504030204" pitchFamily="34" charset="0"/>
              </a:rPr>
              <a:t> </a:t>
            </a:r>
            <a:r>
              <a:rPr lang="en-US" sz="1400" dirty="0" err="1">
                <a:latin typeface="Arial Rounded MT Bold" panose="020F0704030504030204" pitchFamily="34" charset="0"/>
              </a:rPr>
              <a:t>endocoelic</a:t>
            </a:r>
            <a:r>
              <a:rPr lang="en-US" sz="1400" dirty="0">
                <a:latin typeface="Arial Rounded MT Bold" panose="020F0704030504030204" pitchFamily="34" charset="0"/>
              </a:rPr>
              <a:t> in origin.</a:t>
            </a:r>
          </a:p>
          <a:p>
            <a:pPr algn="just"/>
            <a:r>
              <a:rPr lang="en-US" sz="1400" dirty="0">
                <a:latin typeface="Arial Rounded MT Bold" panose="020F0704030504030204" pitchFamily="34" charset="0"/>
              </a:rPr>
              <a:t>Corals are divided into several types depending upon the habit or association and upon the structure. – </a:t>
            </a:r>
          </a:p>
          <a:p>
            <a:pPr algn="just"/>
            <a:r>
              <a:rPr lang="en-US" sz="1400" b="1" dirty="0">
                <a:latin typeface="Arial Rounded MT Bold" panose="020F0704030504030204" pitchFamily="34" charset="0"/>
              </a:rPr>
              <a:t>On the basis of its association, the corals can be divided into two types </a:t>
            </a:r>
            <a:r>
              <a:rPr lang="en-US" sz="1400" dirty="0">
                <a:latin typeface="Arial Rounded MT Bold" panose="020F0704030504030204" pitchFamily="34" charset="0"/>
              </a:rPr>
              <a:t>Solitary and Colonial </a:t>
            </a:r>
          </a:p>
          <a:p>
            <a:pPr algn="just"/>
            <a:r>
              <a:rPr lang="en-US" sz="1400" b="1" dirty="0">
                <a:latin typeface="Arial Rounded MT Bold" panose="020F0704030504030204" pitchFamily="34" charset="0"/>
              </a:rPr>
              <a:t>On the basis of its structural </a:t>
            </a:r>
            <a:r>
              <a:rPr lang="en-US" sz="1400" b="1" dirty="0" err="1">
                <a:latin typeface="Arial Rounded MT Bold" panose="020F0704030504030204" pitchFamily="34" charset="0"/>
              </a:rPr>
              <a:t>organisation</a:t>
            </a:r>
            <a:r>
              <a:rPr lang="en-US" sz="1400" b="1" dirty="0">
                <a:latin typeface="Arial Rounded MT Bold" panose="020F0704030504030204" pitchFamily="34" charset="0"/>
              </a:rPr>
              <a:t>, the corals can be divided into three types- </a:t>
            </a:r>
            <a:endParaRPr lang="en-IN" sz="900" dirty="0">
              <a:latin typeface="Arial Rounded MT Bold" panose="020F0704030504030204" pitchFamily="34" charset="0"/>
            </a:endParaRPr>
          </a:p>
        </p:txBody>
      </p:sp>
      <p:pic>
        <p:nvPicPr>
          <p:cNvPr id="6" name="Picture 5">
            <a:extLst>
              <a:ext uri="{FF2B5EF4-FFF2-40B4-BE49-F238E27FC236}">
                <a16:creationId xmlns:a16="http://schemas.microsoft.com/office/drawing/2014/main" id="{034BA614-17A6-880A-AF3C-B4170AE22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531" y="4086798"/>
            <a:ext cx="3756564" cy="2656902"/>
          </a:xfrm>
          <a:prstGeom prst="rect">
            <a:avLst/>
          </a:prstGeom>
        </p:spPr>
      </p:pic>
      <p:pic>
        <p:nvPicPr>
          <p:cNvPr id="5" name="Content Placeholder 4"/>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rcRect t="3074" b="9155"/>
          <a:stretch/>
        </p:blipFill>
        <p:spPr>
          <a:xfrm>
            <a:off x="6991351" y="334517"/>
            <a:ext cx="4644720" cy="3886200"/>
          </a:xfrm>
          <a:effectLst>
            <a:softEdge rad="12700"/>
          </a:effectLst>
        </p:spPr>
      </p:pic>
    </p:spTree>
    <p:extLst>
      <p:ext uri="{BB962C8B-B14F-4D97-AF65-F5344CB8AC3E}">
        <p14:creationId xmlns:p14="http://schemas.microsoft.com/office/powerpoint/2010/main" val="118074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2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267" y="650929"/>
            <a:ext cx="11017468" cy="480447"/>
          </a:xfrm>
        </p:spPr>
        <p:txBody>
          <a:bodyPr>
            <a:noAutofit/>
          </a:bodyPr>
          <a:lstStyle/>
          <a:p>
            <a:r>
              <a:rPr lang="en-IN" sz="1400" b="1" dirty="0">
                <a:latin typeface="Arial Rounded MT Bold" panose="020F0704030504030204" pitchFamily="34" charset="0"/>
              </a:rPr>
              <a:t>Formation of Coral</a:t>
            </a:r>
            <a:r>
              <a:rPr lang="en-IN" sz="1400" dirty="0">
                <a:latin typeface="Arial Rounded MT Bold" panose="020F0704030504030204" pitchFamily="34" charset="0"/>
              </a:rPr>
              <a:t>: </a:t>
            </a:r>
            <a:r>
              <a:rPr lang="en-US" sz="1400" dirty="0">
                <a:latin typeface="Arial Rounded MT Bold" panose="020F0704030504030204" pitchFamily="34" charset="0"/>
              </a:rPr>
              <a:t>The coral reefs grow best at a depth of about 30 </a:t>
            </a:r>
            <a:r>
              <a:rPr lang="en-US" sz="1400" dirty="0" err="1">
                <a:latin typeface="Arial Rounded MT Bold" panose="020F0704030504030204" pitchFamily="34" charset="0"/>
              </a:rPr>
              <a:t>metres</a:t>
            </a:r>
            <a:r>
              <a:rPr lang="en-US" sz="1400" dirty="0">
                <a:latin typeface="Arial Rounded MT Bold" panose="020F0704030504030204" pitchFamily="34" charset="0"/>
              </a:rPr>
              <a:t> or less and normally in warm water up to about 20°C. Light and amount of sediment also limit the reef forming corals. They also fail to grow in dark shaded areas and they completely die in total darkness. Below 50 </a:t>
            </a:r>
            <a:r>
              <a:rPr lang="en-US" sz="1400" dirty="0" err="1">
                <a:latin typeface="Arial Rounded MT Bold" panose="020F0704030504030204" pitchFamily="34" charset="0"/>
              </a:rPr>
              <a:t>metres</a:t>
            </a:r>
            <a:r>
              <a:rPr lang="en-US" sz="1400" dirty="0">
                <a:latin typeface="Arial Rounded MT Bold" panose="020F0704030504030204" pitchFamily="34" charset="0"/>
              </a:rPr>
              <a:t> no reef building corals are found though some solitary corals exist up to 8000 </a:t>
            </a:r>
            <a:r>
              <a:rPr lang="en-US" sz="1400" dirty="0" err="1">
                <a:latin typeface="Arial Rounded MT Bold" panose="020F0704030504030204" pitchFamily="34" charset="0"/>
              </a:rPr>
              <a:t>metres</a:t>
            </a:r>
            <a:r>
              <a:rPr lang="en-US" sz="1400" dirty="0">
                <a:latin typeface="Arial Rounded MT Bold" panose="020F0704030504030204" pitchFamily="34" charset="0"/>
              </a:rPr>
              <a:t>.</a:t>
            </a:r>
            <a:r>
              <a:rPr lang="en-IN" sz="1400" dirty="0">
                <a:latin typeface="Arial Rounded MT Bold" panose="020F0704030504030204" pitchFamily="34" charset="0"/>
              </a:rPr>
              <a:t/>
            </a:r>
            <a:br>
              <a:rPr lang="en-IN" sz="1400" dirty="0">
                <a:latin typeface="Arial Rounded MT Bold" panose="020F0704030504030204" pitchFamily="34" charset="0"/>
              </a:rPr>
            </a:br>
            <a:endParaRPr lang="en-IN" sz="1400" dirty="0">
              <a:latin typeface="Arial Rounded MT Bold" panose="020F0704030504030204" pitchFamily="34" charset="0"/>
            </a:endParaRPr>
          </a:p>
        </p:txBody>
      </p:sp>
      <p:sp>
        <p:nvSpPr>
          <p:cNvPr id="3" name="Content Placeholder 2"/>
          <p:cNvSpPr>
            <a:spLocks noGrp="1"/>
          </p:cNvSpPr>
          <p:nvPr>
            <p:ph idx="1"/>
          </p:nvPr>
        </p:nvSpPr>
        <p:spPr>
          <a:xfrm>
            <a:off x="587266" y="1322255"/>
            <a:ext cx="11377426" cy="5280023"/>
          </a:xfrm>
        </p:spPr>
        <p:txBody>
          <a:bodyPr>
            <a:normAutofit fontScale="92500" lnSpcReduction="10000"/>
          </a:bodyPr>
          <a:lstStyle/>
          <a:p>
            <a:pPr marL="0" indent="0">
              <a:lnSpc>
                <a:spcPct val="120000"/>
              </a:lnSpc>
              <a:spcBef>
                <a:spcPts val="0"/>
              </a:spcBef>
              <a:buNone/>
            </a:pPr>
            <a:r>
              <a:rPr lang="en-US" sz="1400" dirty="0">
                <a:latin typeface="Arial Rounded MT Bold" panose="020F0704030504030204" pitchFamily="34" charset="0"/>
              </a:rPr>
              <a:t>The actual method of secretion of coral and the subsequent stage of formation are not very clearly un­derstood. But the following account will give an idea about its formation. Secretion of coral does not commence until twelve primary mesenteries are attained by the polyp.</a:t>
            </a:r>
          </a:p>
          <a:p>
            <a:pPr marL="0" indent="0">
              <a:lnSpc>
                <a:spcPct val="120000"/>
              </a:lnSpc>
              <a:spcBef>
                <a:spcPts val="0"/>
              </a:spcBef>
              <a:buNone/>
            </a:pPr>
            <a:endParaRPr lang="en-US" sz="1400" dirty="0">
              <a:latin typeface="Arial Rounded MT Bold" panose="020F0704030504030204" pitchFamily="34" charset="0"/>
            </a:endParaRPr>
          </a:p>
          <a:p>
            <a:pPr marL="0" indent="0">
              <a:lnSpc>
                <a:spcPct val="120000"/>
              </a:lnSpc>
              <a:spcBef>
                <a:spcPts val="0"/>
              </a:spcBef>
              <a:buNone/>
            </a:pPr>
            <a:r>
              <a:rPr lang="en-US" sz="1400" dirty="0">
                <a:latin typeface="Arial Rounded MT Bold" panose="020F0704030504030204" pitchFamily="34" charset="0"/>
              </a:rPr>
              <a:t>Secre­tion of calcareous materials which either immediately </a:t>
            </a:r>
            <a:r>
              <a:rPr lang="en-US" sz="1400" dirty="0" err="1">
                <a:latin typeface="Arial Rounded MT Bold" panose="020F0704030504030204" pitchFamily="34" charset="0"/>
              </a:rPr>
              <a:t>crystallise</a:t>
            </a:r>
            <a:r>
              <a:rPr lang="en-US" sz="1400" dirty="0">
                <a:latin typeface="Arial Rounded MT Bold" panose="020F0704030504030204" pitchFamily="34" charset="0"/>
              </a:rPr>
              <a:t> or </a:t>
            </a:r>
            <a:r>
              <a:rPr lang="en-US" sz="1400" dirty="0" err="1">
                <a:latin typeface="Arial Rounded MT Bold" panose="020F0704030504030204" pitchFamily="34" charset="0"/>
              </a:rPr>
              <a:t>crystallised</a:t>
            </a:r>
            <a:r>
              <a:rPr lang="en-US" sz="1400" dirty="0">
                <a:latin typeface="Arial Rounded MT Bold" panose="020F0704030504030204" pitchFamily="34" charset="0"/>
              </a:rPr>
              <a:t> by the interaction with chemical substances present in sea water, transforms into a calcareous mass. The </a:t>
            </a:r>
            <a:r>
              <a:rPr lang="en-US" sz="1400" dirty="0" err="1">
                <a:latin typeface="Arial Rounded MT Bold" panose="020F0704030504030204" pitchFamily="34" charset="0"/>
              </a:rPr>
              <a:t>calicoblast</a:t>
            </a:r>
            <a:r>
              <a:rPr lang="en-US" sz="1400" dirty="0">
                <a:latin typeface="Arial Rounded MT Bold" panose="020F0704030504030204" pitchFamily="34" charset="0"/>
              </a:rPr>
              <a:t> layer forms minute nodules at the base of polyp. The nodules unite to form </a:t>
            </a:r>
            <a:r>
              <a:rPr lang="en-US" sz="1400" dirty="0" err="1">
                <a:latin typeface="Arial Rounded MT Bold" panose="020F0704030504030204" pitchFamily="34" charset="0"/>
              </a:rPr>
              <a:t>prototheca</a:t>
            </a:r>
            <a:r>
              <a:rPr lang="en-US" sz="1400" dirty="0">
                <a:latin typeface="Arial Rounded MT Bold" panose="020F0704030504030204" pitchFamily="34" charset="0"/>
              </a:rPr>
              <a:t> which becomes gradually thickened and later assumes a cup-shaped structure.</a:t>
            </a:r>
          </a:p>
          <a:p>
            <a:pPr marL="0" indent="0">
              <a:lnSpc>
                <a:spcPct val="120000"/>
              </a:lnSpc>
              <a:spcBef>
                <a:spcPts val="0"/>
              </a:spcBef>
              <a:buNone/>
            </a:pPr>
            <a:endParaRPr lang="en-US" sz="1400" dirty="0">
              <a:latin typeface="Arial Rounded MT Bold" panose="020F0704030504030204" pitchFamily="34" charset="0"/>
            </a:endParaRPr>
          </a:p>
          <a:p>
            <a:pPr marL="0" indent="0">
              <a:lnSpc>
                <a:spcPct val="120000"/>
              </a:lnSpc>
              <a:spcBef>
                <a:spcPts val="0"/>
              </a:spcBef>
              <a:buNone/>
            </a:pPr>
            <a:r>
              <a:rPr lang="en-US" sz="1400" dirty="0">
                <a:latin typeface="Arial Rounded MT Bold" panose="020F0704030504030204" pitchFamily="34" charset="0"/>
              </a:rPr>
              <a:t>At this stage the body- wall of the living polyp may or may not overflow the edge of </a:t>
            </a:r>
            <a:r>
              <a:rPr lang="en-US" sz="1400" dirty="0" err="1">
                <a:latin typeface="Arial Rounded MT Bold" panose="020F0704030504030204" pitchFamily="34" charset="0"/>
              </a:rPr>
              <a:t>prototheca</a:t>
            </a:r>
            <a:r>
              <a:rPr lang="en-US" sz="1400" dirty="0">
                <a:latin typeface="Arial Rounded MT Bold" panose="020F0704030504030204" pitchFamily="34" charset="0"/>
              </a:rPr>
              <a:t>. In the former case, the growth of the </a:t>
            </a:r>
            <a:r>
              <a:rPr lang="en-US" sz="1400" dirty="0" err="1">
                <a:latin typeface="Arial Rounded MT Bold" panose="020F0704030504030204" pitchFamily="34" charset="0"/>
              </a:rPr>
              <a:t>prototheca</a:t>
            </a:r>
            <a:r>
              <a:rPr lang="en-US" sz="1400" dirty="0">
                <a:latin typeface="Arial Rounded MT Bold" panose="020F0704030504030204" pitchFamily="34" charset="0"/>
              </a:rPr>
              <a:t> is brought about by the </a:t>
            </a:r>
            <a:r>
              <a:rPr lang="en-US" sz="1400" dirty="0" err="1">
                <a:latin typeface="Arial Rounded MT Bold" panose="020F0704030504030204" pitchFamily="34" charset="0"/>
              </a:rPr>
              <a:t>calicoblasts</a:t>
            </a:r>
            <a:r>
              <a:rPr lang="en-US" sz="1400" dirty="0">
                <a:latin typeface="Arial Rounded MT Bold" panose="020F0704030504030204" pitchFamily="34" charset="0"/>
              </a:rPr>
              <a:t>. The cup is now called the theca and the overflowed tissue is called the </a:t>
            </a:r>
            <a:r>
              <a:rPr lang="en-US" sz="1400" dirty="0" err="1">
                <a:latin typeface="Arial Rounded MT Bold" panose="020F0704030504030204" pitchFamily="34" charset="0"/>
              </a:rPr>
              <a:t>episarc</a:t>
            </a:r>
            <a:r>
              <a:rPr lang="en-US" sz="1400" dirty="0">
                <a:latin typeface="Arial Rounded MT Bold" panose="020F0704030504030204" pitchFamily="34" charset="0"/>
              </a:rPr>
              <a:t>.</a:t>
            </a:r>
          </a:p>
          <a:p>
            <a:pPr marL="0" indent="0">
              <a:lnSpc>
                <a:spcPct val="120000"/>
              </a:lnSpc>
              <a:spcBef>
                <a:spcPts val="0"/>
              </a:spcBef>
              <a:buNone/>
            </a:pPr>
            <a:endParaRPr lang="en-US" sz="1400" dirty="0">
              <a:latin typeface="Arial Rounded MT Bold" panose="020F0704030504030204" pitchFamily="34" charset="0"/>
            </a:endParaRPr>
          </a:p>
          <a:p>
            <a:pPr marL="0" indent="0">
              <a:lnSpc>
                <a:spcPct val="120000"/>
              </a:lnSpc>
              <a:spcBef>
                <a:spcPts val="0"/>
              </a:spcBef>
              <a:buNone/>
            </a:pPr>
            <a:r>
              <a:rPr lang="en-US" sz="1400" dirty="0">
                <a:latin typeface="Arial Rounded MT Bold" panose="020F0704030504030204" pitchFamily="34" charset="0"/>
              </a:rPr>
              <a:t>The </a:t>
            </a:r>
            <a:r>
              <a:rPr lang="en-US" sz="1400" dirty="0" err="1">
                <a:latin typeface="Arial Rounded MT Bold" panose="020F0704030504030204" pitchFamily="34" charset="0"/>
              </a:rPr>
              <a:t>episare</a:t>
            </a:r>
            <a:r>
              <a:rPr lang="en-US" sz="1400" dirty="0">
                <a:latin typeface="Arial Rounded MT Bold" panose="020F0704030504030204" pitchFamily="34" charset="0"/>
              </a:rPr>
              <a:t> of the primary zooid thus overflowed on the substratum, gives rise to the successive layers of skeleton, called the “</a:t>
            </a:r>
            <a:r>
              <a:rPr lang="en-US" sz="1400" dirty="0" err="1">
                <a:latin typeface="Arial Rounded MT Bold" panose="020F0704030504030204" pitchFamily="34" charset="0"/>
              </a:rPr>
              <a:t>Coenenchyma</a:t>
            </a:r>
            <a:r>
              <a:rPr lang="en-US" sz="1400" dirty="0">
                <a:latin typeface="Arial Rounded MT Bold" panose="020F0704030504030204" pitchFamily="34" charset="0"/>
              </a:rPr>
              <a:t>”. By the process of asexual reproduction new zooids are de­veloped near the primary one.</a:t>
            </a:r>
          </a:p>
          <a:p>
            <a:pPr marL="0" indent="0">
              <a:lnSpc>
                <a:spcPct val="120000"/>
              </a:lnSpc>
              <a:spcBef>
                <a:spcPts val="0"/>
              </a:spcBef>
              <a:buNone/>
            </a:pPr>
            <a:endParaRPr lang="en-US" sz="1400" dirty="0">
              <a:latin typeface="Arial Rounded MT Bold" panose="020F0704030504030204" pitchFamily="34" charset="0"/>
            </a:endParaRPr>
          </a:p>
          <a:p>
            <a:pPr marL="0" indent="0">
              <a:lnSpc>
                <a:spcPct val="120000"/>
              </a:lnSpc>
              <a:spcBef>
                <a:spcPts val="0"/>
              </a:spcBef>
              <a:buNone/>
            </a:pPr>
            <a:r>
              <a:rPr lang="en-US" sz="1400" dirty="0">
                <a:latin typeface="Arial Rounded MT Bold" panose="020F0704030504030204" pitchFamily="34" charset="0"/>
              </a:rPr>
              <a:t>The </a:t>
            </a:r>
            <a:r>
              <a:rPr lang="en-US" sz="1400" dirty="0" err="1">
                <a:latin typeface="Arial Rounded MT Bold" panose="020F0704030504030204" pitchFamily="34" charset="0"/>
              </a:rPr>
              <a:t>episarc</a:t>
            </a:r>
            <a:r>
              <a:rPr lang="en-US" sz="1400" dirty="0">
                <a:latin typeface="Arial Rounded MT Bold" panose="020F0704030504030204" pitchFamily="34" charset="0"/>
              </a:rPr>
              <a:t>, independent theca and septa are gradually formed in secondary zooids also. The skel­eton of different zooids remains intercon­nected with the primary one. Many </a:t>
            </a:r>
            <a:r>
              <a:rPr lang="en-US" sz="1400" dirty="0" err="1">
                <a:latin typeface="Arial Rounded MT Bold" panose="020F0704030504030204" pitchFamily="34" charset="0"/>
              </a:rPr>
              <a:t>corallites</a:t>
            </a:r>
            <a:r>
              <a:rPr lang="en-US" sz="1400" dirty="0">
                <a:latin typeface="Arial Rounded MT Bold" panose="020F0704030504030204" pitchFamily="34" charset="0"/>
              </a:rPr>
              <a:t> constituting the </a:t>
            </a:r>
            <a:r>
              <a:rPr lang="en-US" sz="1400" dirty="0" err="1">
                <a:latin typeface="Arial Rounded MT Bold" panose="020F0704030504030204" pitchFamily="34" charset="0"/>
              </a:rPr>
              <a:t>corallum</a:t>
            </a:r>
            <a:r>
              <a:rPr lang="en-US" sz="1400" dirty="0">
                <a:latin typeface="Arial Rounded MT Bold" panose="020F0704030504030204" pitchFamily="34" charset="0"/>
              </a:rPr>
              <a:t> are formed. Sepa­rate film of skeletal material is formed out­side the theca and this layer is called the </a:t>
            </a:r>
            <a:r>
              <a:rPr lang="en-US" sz="1400" dirty="0" err="1">
                <a:latin typeface="Arial Rounded MT Bold" panose="020F0704030504030204" pitchFamily="34" charset="0"/>
              </a:rPr>
              <a:t>epitheca</a:t>
            </a:r>
            <a:r>
              <a:rPr lang="en-US" sz="1400" dirty="0">
                <a:latin typeface="Arial Rounded MT Bold" panose="020F0704030504030204" pitchFamily="34" charset="0"/>
              </a:rPr>
              <a:t>. Six to twelve ectodermal </a:t>
            </a:r>
            <a:r>
              <a:rPr lang="en-US" sz="1400" dirty="0" err="1">
                <a:latin typeface="Arial Rounded MT Bold" panose="020F0704030504030204" pitchFamily="34" charset="0"/>
              </a:rPr>
              <a:t>infolding’s</a:t>
            </a:r>
            <a:r>
              <a:rPr lang="en-US" sz="1400" dirty="0">
                <a:latin typeface="Arial Rounded MT Bold" panose="020F0704030504030204" pitchFamily="34" charset="0"/>
              </a:rPr>
              <a:t> are formed at the base of the polyp.</a:t>
            </a:r>
          </a:p>
          <a:p>
            <a:pPr marL="0" indent="0">
              <a:lnSpc>
                <a:spcPct val="120000"/>
              </a:lnSpc>
              <a:spcBef>
                <a:spcPts val="0"/>
              </a:spcBef>
              <a:buNone/>
            </a:pPr>
            <a:endParaRPr lang="en-US" sz="1400" dirty="0">
              <a:latin typeface="Arial Rounded MT Bold" panose="020F0704030504030204" pitchFamily="34" charset="0"/>
            </a:endParaRPr>
          </a:p>
          <a:p>
            <a:pPr marL="0" indent="0">
              <a:lnSpc>
                <a:spcPct val="120000"/>
              </a:lnSpc>
              <a:spcBef>
                <a:spcPts val="0"/>
              </a:spcBef>
              <a:buNone/>
            </a:pPr>
            <a:r>
              <a:rPr lang="en-US" sz="1400" dirty="0">
                <a:latin typeface="Arial Rounded MT Bold" panose="020F0704030504030204" pitchFamily="34" charset="0"/>
              </a:rPr>
              <a:t>Secretion of skeletal material in those grooves takes place and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are formed within the theca. Gradually the secondary and tertiary </a:t>
            </a:r>
            <a:r>
              <a:rPr lang="en-US" sz="1400" dirty="0" err="1">
                <a:latin typeface="Arial Rounded MT Bold" panose="020F0704030504030204" pitchFamily="34" charset="0"/>
              </a:rPr>
              <a:t>sclerosepta</a:t>
            </a:r>
            <a:r>
              <a:rPr lang="en-US" sz="1400" dirty="0">
                <a:latin typeface="Arial Rounded MT Bold" panose="020F0704030504030204" pitchFamily="34" charset="0"/>
              </a:rPr>
              <a:t> are developed in spaces between mesenteries and they alternate with the mesenteries. The edges of the theca become the cup.</a:t>
            </a:r>
          </a:p>
          <a:p>
            <a:pPr marL="0" indent="0">
              <a:lnSpc>
                <a:spcPct val="120000"/>
              </a:lnSpc>
              <a:spcBef>
                <a:spcPts val="0"/>
              </a:spcBef>
              <a:buNone/>
            </a:pPr>
            <a:endParaRPr lang="en-US" sz="1400" dirty="0">
              <a:latin typeface="Arial Rounded MT Bold" panose="020F0704030504030204" pitchFamily="34" charset="0"/>
            </a:endParaRPr>
          </a:p>
          <a:p>
            <a:pPr marL="0" indent="0">
              <a:lnSpc>
                <a:spcPct val="120000"/>
              </a:lnSpc>
              <a:spcBef>
                <a:spcPts val="0"/>
              </a:spcBef>
              <a:buNone/>
            </a:pPr>
            <a:r>
              <a:rPr lang="en-US" sz="1400" dirty="0">
                <a:latin typeface="Arial Rounded MT Bold" panose="020F0704030504030204" pitchFamily="34" charset="0"/>
              </a:rPr>
              <a:t>The vertical space thus formed is filled with secretion which may be in the form of these plates. In many cases polyps may be connected by canals. The soft parts are washed away and the calcareous masses are left on the spot.</a:t>
            </a:r>
            <a:endParaRPr lang="en-IN" sz="1400" dirty="0">
              <a:latin typeface="Arial Rounded MT Bold" panose="020F0704030504030204" pitchFamily="34" charset="0"/>
            </a:endParaRPr>
          </a:p>
        </p:txBody>
      </p:sp>
    </p:spTree>
    <p:extLst>
      <p:ext uri="{BB962C8B-B14F-4D97-AF65-F5344CB8AC3E}">
        <p14:creationId xmlns:p14="http://schemas.microsoft.com/office/powerpoint/2010/main" val="303126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17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05" y="708660"/>
            <a:ext cx="3932237" cy="940676"/>
          </a:xfrm>
        </p:spPr>
        <p:txBody>
          <a:bodyPr>
            <a:noAutofit/>
          </a:bodyPr>
          <a:lstStyle/>
          <a:p>
            <a:pPr fontAlgn="base"/>
            <a:r>
              <a:rPr lang="en-US" sz="1600" b="1" dirty="0">
                <a:latin typeface="+mn-lt"/>
              </a:rPr>
              <a:t>Types of Coral Reefs:</a:t>
            </a:r>
            <a:br>
              <a:rPr lang="en-US" sz="1600" b="1" dirty="0">
                <a:latin typeface="+mn-lt"/>
              </a:rPr>
            </a:br>
            <a:r>
              <a:rPr lang="en-US" sz="1600" b="1" dirty="0">
                <a:latin typeface="+mn-lt"/>
              </a:rPr>
              <a:t>The various types of coral reefs are grouped into three major types:</a:t>
            </a:r>
            <a:r>
              <a:rPr lang="en-US" sz="1600" dirty="0">
                <a:latin typeface="+mn-lt"/>
              </a:rPr>
              <a:t/>
            </a:r>
            <a:br>
              <a:rPr lang="en-US" sz="1600" dirty="0">
                <a:latin typeface="+mn-lt"/>
              </a:rPr>
            </a:br>
            <a:endParaRPr lang="en-IN" sz="1600" dirty="0">
              <a:latin typeface="+mn-lt"/>
            </a:endParaRPr>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2324365"/>
            <a:ext cx="5265812" cy="3496242"/>
          </a:xfrm>
          <a:effectLst>
            <a:softEdge rad="31750"/>
          </a:effectLst>
        </p:spPr>
      </p:pic>
      <p:pic>
        <p:nvPicPr>
          <p:cNvPr id="6" name="Picture 5">
            <a:extLst>
              <a:ext uri="{FF2B5EF4-FFF2-40B4-BE49-F238E27FC236}">
                <a16:creationId xmlns:a16="http://schemas.microsoft.com/office/drawing/2014/main" id="{38CBCFE3-E0A7-931D-8EC5-008D6B4B5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722" y="2107422"/>
            <a:ext cx="6514454" cy="4332366"/>
          </a:xfrm>
          <a:prstGeom prst="rect">
            <a:avLst/>
          </a:prstGeom>
          <a:effectLst>
            <a:softEdge rad="317500"/>
          </a:effectLst>
        </p:spPr>
      </p:pic>
      <p:sp>
        <p:nvSpPr>
          <p:cNvPr id="4" name="Text Placeholder 3"/>
          <p:cNvSpPr>
            <a:spLocks noGrp="1"/>
          </p:cNvSpPr>
          <p:nvPr>
            <p:ph type="body" sz="half" idx="2"/>
          </p:nvPr>
        </p:nvSpPr>
        <p:spPr>
          <a:xfrm>
            <a:off x="5265812" y="274352"/>
            <a:ext cx="6352071" cy="1941542"/>
          </a:xfrm>
        </p:spPr>
        <p:txBody>
          <a:bodyPr>
            <a:normAutofit fontScale="92500" lnSpcReduction="20000"/>
          </a:bodyPr>
          <a:lstStyle/>
          <a:p>
            <a:pPr fontAlgn="base"/>
            <a:r>
              <a:rPr lang="en-US" b="1" dirty="0"/>
              <a:t> Fringing Reefs:</a:t>
            </a:r>
            <a:endParaRPr lang="en-US" dirty="0"/>
          </a:p>
          <a:p>
            <a:pPr fontAlgn="base"/>
            <a:r>
              <a:rPr lang="en-US" dirty="0"/>
              <a:t>The fringing reefs also referred to as the shore reefs are built from the sea bottom and extend from the shore up to 1/4 miles having no navigable channel between the shore and reef. This zone of the sea is called edge or front. However, sometimes reef beds are broken to result into irregular channels called lagoon.</a:t>
            </a:r>
          </a:p>
          <a:p>
            <a:pPr fontAlgn="base"/>
            <a:r>
              <a:rPr lang="en-US" dirty="0"/>
              <a:t>Such reefs are composed largely of coral sand having living and dead corals building reefs, mud and other animals. Fringing reef is very common in East Indies.</a:t>
            </a:r>
          </a:p>
        </p:txBody>
      </p:sp>
    </p:spTree>
    <p:extLst>
      <p:ext uri="{BB962C8B-B14F-4D97-AF65-F5344CB8AC3E}">
        <p14:creationId xmlns:p14="http://schemas.microsoft.com/office/powerpoint/2010/main" val="66116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16" y="530493"/>
            <a:ext cx="3932237" cy="667407"/>
          </a:xfrm>
        </p:spPr>
        <p:txBody>
          <a:bodyPr/>
          <a:lstStyle/>
          <a:p>
            <a:r>
              <a:rPr lang="en-IN" dirty="0"/>
              <a:t> </a:t>
            </a:r>
            <a:r>
              <a:rPr lang="en-IN" sz="2000" b="1" dirty="0"/>
              <a:t>Barrier Reef:</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326381" y="3375140"/>
            <a:ext cx="5527040" cy="3108960"/>
          </a:xfrm>
          <a:prstGeom prst="rect">
            <a:avLst/>
          </a:prstGeom>
          <a:effectLst>
            <a:softEdge rad="63500"/>
          </a:effectLst>
        </p:spPr>
      </p:pic>
      <p:pic>
        <p:nvPicPr>
          <p:cNvPr id="5" name="Content Placeholder 4"/>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034915" y="355512"/>
            <a:ext cx="6109972" cy="3510456"/>
          </a:xfrm>
          <a:effectLst>
            <a:softEdge rad="63500"/>
          </a:effectLst>
        </p:spPr>
      </p:pic>
      <p:sp>
        <p:nvSpPr>
          <p:cNvPr id="4" name="Text Placeholder 3"/>
          <p:cNvSpPr>
            <a:spLocks noGrp="1"/>
          </p:cNvSpPr>
          <p:nvPr>
            <p:ph type="body" sz="half" idx="2"/>
          </p:nvPr>
        </p:nvSpPr>
        <p:spPr>
          <a:xfrm>
            <a:off x="674347" y="1382916"/>
            <a:ext cx="3932237" cy="4576216"/>
          </a:xfrm>
        </p:spPr>
        <p:txBody>
          <a:bodyPr/>
          <a:lstStyle/>
          <a:p>
            <a:r>
              <a:rPr lang="en-US" dirty="0"/>
              <a:t>The barrier reefs are like fringing reefs but they are situated in the sea nearly 1 km to 15 km away from the shore. Therefore, navigable channel called lagoon separates these reefs from the shore. The lagoon may be 20 to 40 fathoms deep, hence, it becomes navigable. </a:t>
            </a:r>
          </a:p>
          <a:p>
            <a:r>
              <a:rPr lang="en-US" dirty="0"/>
              <a:t>The Great Barrier Reef on the north-east coast of Australia is 1,200 miles long, about 20-70 miles wide and situated nearly 90 miles away from the shore.</a:t>
            </a:r>
            <a:endParaRPr lang="en-IN"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164" y="4241125"/>
            <a:ext cx="4685484" cy="2377883"/>
          </a:xfrm>
          <a:prstGeom prst="rect">
            <a:avLst/>
          </a:prstGeom>
        </p:spPr>
      </p:pic>
    </p:spTree>
    <p:extLst>
      <p:ext uri="{BB962C8B-B14F-4D97-AF65-F5344CB8AC3E}">
        <p14:creationId xmlns:p14="http://schemas.microsoft.com/office/powerpoint/2010/main" val="3648382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1874</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Rounded MT Bold</vt:lpstr>
      <vt:lpstr>Book Antiqua</vt:lpstr>
      <vt:lpstr>Calibri</vt:lpstr>
      <vt:lpstr>Calibri Light</vt:lpstr>
      <vt:lpstr>Georgia</vt:lpstr>
      <vt:lpstr>Kunstler Script</vt:lpstr>
      <vt:lpstr>Papyrus</vt:lpstr>
      <vt:lpstr>Office Theme</vt:lpstr>
      <vt:lpstr>West Bengal State University HMMCW- Dakshineswar SEMESTER:IH NEP       Unit-3: Phylum Cnidaria  Topic: Coral and Coral Reef</vt:lpstr>
      <vt:lpstr> Corals have built a thick stratum of the earth’s crust, they have coral reefs in the Caribbean seas and in the Indo-Pacific region from east coast of Africa to the north-eastern coast of Australia which is known as the Great Barrier Reef. However, Fiji islands of Pacific Ocean and those situated in Bahama islands region are the best known coral islands of the world. Bermuda is a coral island where houses are built of coral blocks. Around India, coral reefs are found off Port Okha and Dwarka in the gulf of Kutch and also off Rameshwaram in the gulf of Mannar between India and Sri Lanka. The correefs are also located at Andaman and Nicobar islands and at Lakshadweep Islands. </vt:lpstr>
      <vt:lpstr>PowerPoint Presentation</vt:lpstr>
      <vt:lpstr>Structure:</vt:lpstr>
      <vt:lpstr>PowerPoint Presentation</vt:lpstr>
      <vt:lpstr>Formation of Coral: The coral reefs grow best at a depth of about 30 metres or less and normally in warm water up to about 20°C. Light and amount of sediment also limit the reef forming corals. They also fail to grow in dark shaded areas and they completely die in total darkness. Below 50 metres no reef building corals are found though some solitary corals exist up to 8000 metres. </vt:lpstr>
      <vt:lpstr>PowerPoint Presentation</vt:lpstr>
      <vt:lpstr>Types of Coral Reefs: The various types of coral reefs are grouped into three major types: </vt:lpstr>
      <vt:lpstr> Barrier Reef:</vt:lpstr>
      <vt:lpstr>Atoll Reef:</vt:lpstr>
      <vt:lpstr>Conditions for Coral Reef: The reef-building corals re­quire certain requisites for the formation of coral reefs.</vt:lpstr>
      <vt:lpstr>Role of Symbionts in coral reef formation: The coral polyps harbour symbiotic brown algae, zooxanthellae, Symbiodinium microadriaticum which reside in the endodermal tissue of polyps. Yonge and his colleagues, during the Great Barrier Reef Expedition in 1928-29, demonstrated the ex­istence of a symbiotic relation between the corals and zooxanthellae. From their studies it was evident that the symbiotic algae pro­duce sugar and oxygen through photosyn­thesis, provide nutrients for their hosts and gain protection, carbon dioxide and materi­als for protein synthesis like nitrogen and phosphates from the hermatypic corals. Ac­cording to Goreau (1966), the algae utilise a variety of host excretory products including NH3, uric acids and phosphates, aminoacids, etc. </vt:lpstr>
      <vt:lpstr>Daly’s Glacial-Control Theory This theory states that during the last glacial period the formation of ice caps lowered the ocean level by 60 to 70 metres below the present surface. Waves cut the shores to make flat platforms suitable for growth of corals.</vt:lpstr>
      <vt:lpstr>Darwin’s Subsidence Theory:This theory states that coral reefs were first formed as fringing reefs on sloping shores, they became barrier reefs when the shores sank with water channel between them and the land. If the land is an island which sinks completely, then an atoll is formed. Thus, sinking or subsidence has caused the thickness of the reefs.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Ritu &amp; Madhu</dc:creator>
  <cp:lastModifiedBy>Ritu &amp; Madhu</cp:lastModifiedBy>
  <cp:revision>20</cp:revision>
  <dcterms:created xsi:type="dcterms:W3CDTF">2022-11-27T05:55:29Z</dcterms:created>
  <dcterms:modified xsi:type="dcterms:W3CDTF">2023-10-05T04:32:59Z</dcterms:modified>
</cp:coreProperties>
</file>