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presProps" Target="pres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tableStyles" Target="tableStyles.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86338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62343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86411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47954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53863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10169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340693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446567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2866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43264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24702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2628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84026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46884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00401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42726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5/14/2025</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32855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5/14/2025</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3939964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F6570-F78E-2283-D8DE-AE122CAD89D3}"/>
              </a:ext>
            </a:extLst>
          </p:cNvPr>
          <p:cNvSpPr>
            <a:spLocks noGrp="1"/>
          </p:cNvSpPr>
          <p:nvPr>
            <p:ph type="ctrTitle"/>
          </p:nvPr>
        </p:nvSpPr>
        <p:spPr/>
        <p:txBody>
          <a:bodyPr>
            <a:normAutofit fontScale="90000"/>
          </a:bodyPr>
          <a:lstStyle/>
          <a:p>
            <a:r>
              <a:rPr lang="en-US" dirty="0"/>
              <a:t>Ideology and Policy in India: From </a:t>
            </a:r>
            <a:r>
              <a:rPr lang="en-US" dirty="0" err="1"/>
              <a:t>Nehruvian</a:t>
            </a:r>
            <a:r>
              <a:rPr lang="en-US" dirty="0"/>
              <a:t> Vision to Economic Liberalization and Recent Developments</a:t>
            </a:r>
          </a:p>
        </p:txBody>
      </p:sp>
      <p:sp>
        <p:nvSpPr>
          <p:cNvPr id="3" name="Subtitle 2">
            <a:extLst>
              <a:ext uri="{FF2B5EF4-FFF2-40B4-BE49-F238E27FC236}">
                <a16:creationId xmlns:a16="http://schemas.microsoft.com/office/drawing/2014/main" id="{2465FCAC-0812-8694-B983-AF73535838A4}"/>
              </a:ext>
            </a:extLst>
          </p:cNvPr>
          <p:cNvSpPr>
            <a:spLocks noGrp="1"/>
          </p:cNvSpPr>
          <p:nvPr>
            <p:ph type="subTitle" idx="1"/>
          </p:nvPr>
        </p:nvSpPr>
        <p:spPr/>
        <p:txBody>
          <a:bodyPr>
            <a:normAutofit fontScale="55000" lnSpcReduction="20000"/>
          </a:bodyPr>
          <a:lstStyle/>
          <a:p>
            <a:r>
              <a:rPr lang="en-US" sz="2900" b="1" dirty="0"/>
              <a:t>Dr. </a:t>
            </a:r>
            <a:r>
              <a:rPr lang="en-US" sz="2900" b="1" dirty="0" err="1"/>
              <a:t>Pradipta</a:t>
            </a:r>
            <a:r>
              <a:rPr lang="en-US" sz="2900" b="1" dirty="0"/>
              <a:t> Mukherjee </a:t>
            </a:r>
          </a:p>
          <a:p>
            <a:r>
              <a:rPr lang="en-US" dirty="0"/>
              <a:t>Associate Professor &amp; Head</a:t>
            </a:r>
          </a:p>
          <a:p>
            <a:r>
              <a:rPr lang="en-US" dirty="0"/>
              <a:t>Hmm college for women </a:t>
            </a:r>
          </a:p>
          <a:p>
            <a:r>
              <a:rPr lang="en-US" dirty="0" err="1"/>
              <a:t>Dakshineswar,Kolkata</a:t>
            </a:r>
            <a:r>
              <a:rPr lang="en-US" dirty="0"/>
              <a:t> – 35</a:t>
            </a:r>
          </a:p>
          <a:p>
            <a:r>
              <a:rPr lang="en-US" dirty="0"/>
              <a:t>And, Guest faculty </a:t>
            </a:r>
          </a:p>
          <a:p>
            <a:r>
              <a:rPr lang="en-US" dirty="0"/>
              <a:t>Department of political science</a:t>
            </a:r>
          </a:p>
          <a:p>
            <a:r>
              <a:rPr lang="en-US" dirty="0" err="1"/>
              <a:t>Rabindra</a:t>
            </a:r>
            <a:r>
              <a:rPr lang="en-US" dirty="0"/>
              <a:t> </a:t>
            </a:r>
            <a:r>
              <a:rPr lang="en-US" dirty="0" err="1"/>
              <a:t>Bharati</a:t>
            </a:r>
            <a:r>
              <a:rPr lang="en-US" dirty="0"/>
              <a:t> University </a:t>
            </a:r>
          </a:p>
        </p:txBody>
      </p:sp>
    </p:spTree>
    <p:extLst>
      <p:ext uri="{BB962C8B-B14F-4D97-AF65-F5344CB8AC3E}">
        <p14:creationId xmlns:p14="http://schemas.microsoft.com/office/powerpoint/2010/main" val="196724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A9013-BD46-FC1F-479E-3ABF633E0DAD}"/>
              </a:ext>
            </a:extLst>
          </p:cNvPr>
          <p:cNvSpPr>
            <a:spLocks noGrp="1"/>
          </p:cNvSpPr>
          <p:nvPr>
            <p:ph type="title"/>
          </p:nvPr>
        </p:nvSpPr>
        <p:spPr>
          <a:xfrm>
            <a:off x="1141413" y="609600"/>
            <a:ext cx="9905998" cy="1009650"/>
          </a:xfrm>
        </p:spPr>
        <p:txBody>
          <a:bodyPr>
            <a:normAutofit fontScale="90000"/>
          </a:bodyPr>
          <a:lstStyle/>
          <a:p>
            <a:r>
              <a:rPr lang="en-US" dirty="0"/>
              <a:t>Conclusion: A Dynamic Economic Landscape</a:t>
            </a:r>
          </a:p>
        </p:txBody>
      </p:sp>
      <p:sp>
        <p:nvSpPr>
          <p:cNvPr id="3" name="Content Placeholder 2">
            <a:extLst>
              <a:ext uri="{FF2B5EF4-FFF2-40B4-BE49-F238E27FC236}">
                <a16:creationId xmlns:a16="http://schemas.microsoft.com/office/drawing/2014/main" id="{32DF4C79-073C-8110-AC76-CFBCDCED41D9}"/>
              </a:ext>
            </a:extLst>
          </p:cNvPr>
          <p:cNvSpPr>
            <a:spLocks noGrp="1"/>
          </p:cNvSpPr>
          <p:nvPr>
            <p:ph idx="1"/>
          </p:nvPr>
        </p:nvSpPr>
        <p:spPr>
          <a:xfrm>
            <a:off x="1141413" y="1774031"/>
            <a:ext cx="9905998" cy="4017170"/>
          </a:xfrm>
        </p:spPr>
        <p:txBody>
          <a:bodyPr/>
          <a:lstStyle/>
          <a:p>
            <a:r>
              <a:rPr lang="en-US" dirty="0"/>
              <a:t>India’s economic policy has been a dynamic process shaped by evolving ideologies, global events, and domestic needs. The ongoing challenge is to achieve sustainable and inclusive growth.</a:t>
            </a:r>
          </a:p>
          <a:p>
            <a:r>
              <a:rPr lang="en-US" dirty="0" err="1"/>
              <a:t>Bhagbati</a:t>
            </a:r>
            <a:r>
              <a:rPr lang="en-US" dirty="0"/>
              <a:t> </a:t>
            </a:r>
            <a:r>
              <a:rPr lang="en-US" dirty="0" err="1"/>
              <a:t>vS</a:t>
            </a:r>
            <a:r>
              <a:rPr lang="en-US" dirty="0"/>
              <a:t> </a:t>
            </a:r>
            <a:r>
              <a:rPr lang="en-US" dirty="0" err="1"/>
              <a:t>sen</a:t>
            </a:r>
            <a:r>
              <a:rPr lang="en-US" dirty="0"/>
              <a:t> Debate</a:t>
            </a:r>
          </a:p>
          <a:p>
            <a:r>
              <a:rPr lang="en-US" dirty="0"/>
              <a:t>Bringing the state back in Vs rolling back the state</a:t>
            </a:r>
          </a:p>
          <a:p>
            <a:r>
              <a:rPr lang="en-US" dirty="0"/>
              <a:t>New Institutionalism Vs New Liberalism </a:t>
            </a:r>
          </a:p>
          <a:p>
            <a:pPr marL="0" indent="0">
              <a:buNone/>
            </a:pPr>
            <a:endParaRPr lang="en-US" dirty="0"/>
          </a:p>
        </p:txBody>
      </p:sp>
    </p:spTree>
    <p:extLst>
      <p:ext uri="{BB962C8B-B14F-4D97-AF65-F5344CB8AC3E}">
        <p14:creationId xmlns:p14="http://schemas.microsoft.com/office/powerpoint/2010/main" val="511852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12BA3-5031-C971-65A4-64E63522A456}"/>
              </a:ext>
            </a:extLst>
          </p:cNvPr>
          <p:cNvSpPr>
            <a:spLocks noGrp="1"/>
          </p:cNvSpPr>
          <p:nvPr>
            <p:ph type="title"/>
          </p:nvPr>
        </p:nvSpPr>
        <p:spPr>
          <a:xfrm>
            <a:off x="1141413" y="0"/>
            <a:ext cx="9905998" cy="1369219"/>
          </a:xfrm>
        </p:spPr>
        <p:txBody>
          <a:bodyPr/>
          <a:lstStyle/>
          <a:p>
            <a:r>
              <a:rPr lang="en-US" dirty="0"/>
              <a:t>Understanding the Interplay of Ideology and Policy</a:t>
            </a:r>
          </a:p>
        </p:txBody>
      </p:sp>
      <p:sp>
        <p:nvSpPr>
          <p:cNvPr id="3" name="Content Placeholder 2">
            <a:extLst>
              <a:ext uri="{FF2B5EF4-FFF2-40B4-BE49-F238E27FC236}">
                <a16:creationId xmlns:a16="http://schemas.microsoft.com/office/drawing/2014/main" id="{71A995D7-FB9C-AB0B-7B1E-4E2C62FE595C}"/>
              </a:ext>
            </a:extLst>
          </p:cNvPr>
          <p:cNvSpPr>
            <a:spLocks noGrp="1"/>
          </p:cNvSpPr>
          <p:nvPr>
            <p:ph idx="1"/>
          </p:nvPr>
        </p:nvSpPr>
        <p:spPr>
          <a:xfrm>
            <a:off x="488156" y="1166814"/>
            <a:ext cx="11358563" cy="5250656"/>
          </a:xfrm>
        </p:spPr>
        <p:txBody>
          <a:bodyPr>
            <a:normAutofit/>
          </a:bodyPr>
          <a:lstStyle/>
          <a:p>
            <a:r>
              <a:rPr lang="en-US" dirty="0"/>
              <a:t>Economic policies are often deeply rooted in the prevailing socio-political ideology of the time.</a:t>
            </a:r>
          </a:p>
          <a:p>
            <a:r>
              <a:rPr lang="en-US" dirty="0"/>
              <a:t>This presentation will explore the shift in India’s economic policy from the socialist-leaning </a:t>
            </a:r>
            <a:r>
              <a:rPr lang="en-US" dirty="0" err="1"/>
              <a:t>Nehruvian</a:t>
            </a:r>
            <a:r>
              <a:rPr lang="en-US" dirty="0"/>
              <a:t> vision to the liberalization reforms of the 1990s and the subsequent developments.</a:t>
            </a:r>
          </a:p>
          <a:p>
            <a:r>
              <a:rPr lang="en-US" dirty="0"/>
              <a:t>Public policy can be defined as a system of laws, regulatory measures, courses of action, and funding priorities concerning a given topic, 1  enacted by a governmental entity or its representatives in response to public problems and aimed at achieving societal goals.</a:t>
            </a:r>
          </a:p>
          <a:p>
            <a:r>
              <a:rPr lang="en-US" dirty="0"/>
              <a:t>An ideology is a comprehensive set of ideas, beliefs, values, and principles that shape how individuals and groups understand and interpret the world, particularly in relation to social, political, economic, and cultural spheres. It provides a framework for understanding how society functions, how power is distributed, and how it should be organized.</a:t>
            </a:r>
          </a:p>
          <a:p>
            <a:endParaRPr lang="en-US" dirty="0"/>
          </a:p>
        </p:txBody>
      </p:sp>
    </p:spTree>
    <p:extLst>
      <p:ext uri="{BB962C8B-B14F-4D97-AF65-F5344CB8AC3E}">
        <p14:creationId xmlns:p14="http://schemas.microsoft.com/office/powerpoint/2010/main" val="1770400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9E2B6-EC49-E941-0255-B1DFEA265DBC}"/>
              </a:ext>
            </a:extLst>
          </p:cNvPr>
          <p:cNvSpPr>
            <a:spLocks noGrp="1"/>
          </p:cNvSpPr>
          <p:nvPr>
            <p:ph type="title"/>
          </p:nvPr>
        </p:nvSpPr>
        <p:spPr>
          <a:xfrm>
            <a:off x="1141413" y="609600"/>
            <a:ext cx="9905998" cy="914400"/>
          </a:xfrm>
        </p:spPr>
        <p:txBody>
          <a:bodyPr>
            <a:normAutofit fontScale="90000"/>
          </a:bodyPr>
          <a:lstStyle/>
          <a:p>
            <a:r>
              <a:rPr lang="en-US" dirty="0"/>
              <a:t>The Foundations: Socialist Ideals and Planned Economy</a:t>
            </a:r>
          </a:p>
        </p:txBody>
      </p:sp>
      <p:sp>
        <p:nvSpPr>
          <p:cNvPr id="3" name="Content Placeholder 2">
            <a:extLst>
              <a:ext uri="{FF2B5EF4-FFF2-40B4-BE49-F238E27FC236}">
                <a16:creationId xmlns:a16="http://schemas.microsoft.com/office/drawing/2014/main" id="{FCE213C6-DB1F-1D8D-18A6-1DD997219AF9}"/>
              </a:ext>
            </a:extLst>
          </p:cNvPr>
          <p:cNvSpPr>
            <a:spLocks noGrp="1"/>
          </p:cNvSpPr>
          <p:nvPr>
            <p:ph idx="1"/>
          </p:nvPr>
        </p:nvSpPr>
        <p:spPr>
          <a:xfrm>
            <a:off x="373459" y="1285875"/>
            <a:ext cx="11441905" cy="5572125"/>
          </a:xfrm>
        </p:spPr>
        <p:txBody>
          <a:bodyPr>
            <a:normAutofit/>
          </a:bodyPr>
          <a:lstStyle/>
          <a:p>
            <a:r>
              <a:rPr lang="en-US" sz="1800" dirty="0"/>
              <a:t>Core Principles:
Mixed Economy: Coexistence of public and private sectors, with the public sector playing a dominant role in key industries.
Social Justice: Emphasis on reducing inequality and poverty through state intervention.
Self-Reliance (Swadeshi): Focus on import substitution and developing indigenous industries.
Non-Alignment: Independent foreign policy influencing economic choices.
Examples:
Establishment of large Public Sector Undertakings (PSUs) like Bharat Heavy Electricals Limited (BHEL) and Steel Authority of India Limited (SAIL).
Five-Year Plans aimed at centralized economic planning and resource allocation.
Protectionist trade policies with high tariffs and import quotas.</a:t>
            </a:r>
          </a:p>
        </p:txBody>
      </p:sp>
    </p:spTree>
    <p:extLst>
      <p:ext uri="{BB962C8B-B14F-4D97-AF65-F5344CB8AC3E}">
        <p14:creationId xmlns:p14="http://schemas.microsoft.com/office/powerpoint/2010/main" val="3571144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9C9CF-6650-A9C6-BE25-BACF93F7908E}"/>
              </a:ext>
            </a:extLst>
          </p:cNvPr>
          <p:cNvSpPr>
            <a:spLocks noGrp="1"/>
          </p:cNvSpPr>
          <p:nvPr>
            <p:ph type="title"/>
          </p:nvPr>
        </p:nvSpPr>
        <p:spPr>
          <a:xfrm>
            <a:off x="1141413" y="609600"/>
            <a:ext cx="9905998" cy="1033463"/>
          </a:xfrm>
        </p:spPr>
        <p:txBody>
          <a:bodyPr>
            <a:normAutofit fontScale="90000"/>
          </a:bodyPr>
          <a:lstStyle/>
          <a:p>
            <a:r>
              <a:rPr lang="en-US" dirty="0"/>
              <a:t>A Period of Nation-Building and Growing Challenges</a:t>
            </a:r>
          </a:p>
        </p:txBody>
      </p:sp>
      <p:sp>
        <p:nvSpPr>
          <p:cNvPr id="3" name="Content Placeholder 2">
            <a:extLst>
              <a:ext uri="{FF2B5EF4-FFF2-40B4-BE49-F238E27FC236}">
                <a16:creationId xmlns:a16="http://schemas.microsoft.com/office/drawing/2014/main" id="{76B8B35A-8911-410D-91F6-9C5143AF06B9}"/>
              </a:ext>
            </a:extLst>
          </p:cNvPr>
          <p:cNvSpPr>
            <a:spLocks noGrp="1"/>
          </p:cNvSpPr>
          <p:nvPr>
            <p:ph idx="1"/>
          </p:nvPr>
        </p:nvSpPr>
        <p:spPr>
          <a:xfrm>
            <a:off x="1141413" y="1262063"/>
            <a:ext cx="9905998" cy="5750718"/>
          </a:xfrm>
        </p:spPr>
        <p:txBody>
          <a:bodyPr>
            <a:normAutofit/>
          </a:bodyPr>
          <a:lstStyle/>
          <a:p>
            <a:r>
              <a:rPr lang="en-US" dirty="0"/>
              <a:t>Achievements:
Foundation for industrial development and technological progress.
Development of infrastructure (dams, irrigation projects, educational institutions).
Relative self-sufficiency in some sectors.
Limitations:
Slow economic growth (“Hindu rate of growth”).
Inefficiency and bureaucracy in the public sector.
Limited private sector dynamism and innovation.
Balance of payments issues in the late</a:t>
            </a:r>
          </a:p>
        </p:txBody>
      </p:sp>
    </p:spTree>
    <p:extLst>
      <p:ext uri="{BB962C8B-B14F-4D97-AF65-F5344CB8AC3E}">
        <p14:creationId xmlns:p14="http://schemas.microsoft.com/office/powerpoint/2010/main" val="3405027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A3F45-AE56-A8D9-594E-20DD2D5F8265}"/>
              </a:ext>
            </a:extLst>
          </p:cNvPr>
          <p:cNvSpPr>
            <a:spLocks noGrp="1"/>
          </p:cNvSpPr>
          <p:nvPr>
            <p:ph type="title"/>
          </p:nvPr>
        </p:nvSpPr>
        <p:spPr>
          <a:xfrm>
            <a:off x="1141413" y="609600"/>
            <a:ext cx="9905998" cy="902494"/>
          </a:xfrm>
        </p:spPr>
        <p:txBody>
          <a:bodyPr/>
          <a:lstStyle/>
          <a:p>
            <a:r>
              <a:rPr lang="en-US" dirty="0"/>
              <a:t>The Turning Point: The 1991 Economic Crisis</a:t>
            </a:r>
          </a:p>
        </p:txBody>
      </p:sp>
      <p:sp>
        <p:nvSpPr>
          <p:cNvPr id="3" name="Content Placeholder 2">
            <a:extLst>
              <a:ext uri="{FF2B5EF4-FFF2-40B4-BE49-F238E27FC236}">
                <a16:creationId xmlns:a16="http://schemas.microsoft.com/office/drawing/2014/main" id="{E55709FC-D822-9064-DF31-9F01443E5A69}"/>
              </a:ext>
            </a:extLst>
          </p:cNvPr>
          <p:cNvSpPr>
            <a:spLocks noGrp="1"/>
          </p:cNvSpPr>
          <p:nvPr>
            <p:ph idx="1"/>
          </p:nvPr>
        </p:nvSpPr>
        <p:spPr>
          <a:xfrm>
            <a:off x="1141413" y="1512095"/>
            <a:ext cx="9905998" cy="4279106"/>
          </a:xfrm>
        </p:spPr>
        <p:txBody>
          <a:bodyPr/>
          <a:lstStyle/>
          <a:p>
            <a:r>
              <a:rPr lang="en-US" dirty="0"/>
              <a:t>Key Factors:
Severe balance of payments crisis due to high fiscal deficits and external debt.
Depleting foreign exchange reserves.
Impact of the Gulf War.
Immediate Response: India was forced to approach the International Monetary Fund (IMF) for a bailout, which came with conditions for economic reforms.</a:t>
            </a:r>
          </a:p>
        </p:txBody>
      </p:sp>
    </p:spTree>
    <p:extLst>
      <p:ext uri="{BB962C8B-B14F-4D97-AF65-F5344CB8AC3E}">
        <p14:creationId xmlns:p14="http://schemas.microsoft.com/office/powerpoint/2010/main" val="1456278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FA60D-9F52-07A2-913B-4D6C23EC2DDC}"/>
              </a:ext>
            </a:extLst>
          </p:cNvPr>
          <p:cNvSpPr>
            <a:spLocks noGrp="1"/>
          </p:cNvSpPr>
          <p:nvPr>
            <p:ph type="title"/>
          </p:nvPr>
        </p:nvSpPr>
        <p:spPr>
          <a:xfrm>
            <a:off x="1141413" y="609600"/>
            <a:ext cx="9905998" cy="1057275"/>
          </a:xfrm>
        </p:spPr>
        <p:txBody>
          <a:bodyPr>
            <a:normAutofit fontScale="90000"/>
          </a:bodyPr>
          <a:lstStyle/>
          <a:p>
            <a:r>
              <a:rPr lang="en-US" dirty="0"/>
              <a:t>Paradigm Shift: Embracing Market-Oriented Reforms</a:t>
            </a:r>
          </a:p>
        </p:txBody>
      </p:sp>
      <p:sp>
        <p:nvSpPr>
          <p:cNvPr id="3" name="Content Placeholder 2">
            <a:extLst>
              <a:ext uri="{FF2B5EF4-FFF2-40B4-BE49-F238E27FC236}">
                <a16:creationId xmlns:a16="http://schemas.microsoft.com/office/drawing/2014/main" id="{966BBC3D-11CB-9082-6B0E-C090E0D2FE79}"/>
              </a:ext>
            </a:extLst>
          </p:cNvPr>
          <p:cNvSpPr>
            <a:spLocks noGrp="1"/>
          </p:cNvSpPr>
          <p:nvPr>
            <p:ph idx="1"/>
          </p:nvPr>
        </p:nvSpPr>
        <p:spPr>
          <a:xfrm>
            <a:off x="1141413" y="1666875"/>
            <a:ext cx="9905998" cy="4124325"/>
          </a:xfrm>
        </p:spPr>
        <p:txBody>
          <a:bodyPr/>
          <a:lstStyle/>
          <a:p>
            <a:r>
              <a:rPr lang="en-US" dirty="0"/>
              <a:t>Key Reforms:
Deregulation: Reducing government control over industries.
Privatization: Selling off stakes in Public Sector Undertakings.
Liberalization of Trade: Reducing tariffs and opening up to foreign investment.
Fiscal Reforms: Aiming to reduce the budget deficit.
Key Figures: the roles of Prime Minister P.V. </a:t>
            </a:r>
            <a:r>
              <a:rPr lang="en-US" dirty="0" err="1"/>
              <a:t>Narasimha</a:t>
            </a:r>
            <a:r>
              <a:rPr lang="en-US" dirty="0"/>
              <a:t> Rao and Finance Minister Dr. Manmohan Singh.</a:t>
            </a:r>
          </a:p>
        </p:txBody>
      </p:sp>
    </p:spTree>
    <p:extLst>
      <p:ext uri="{BB962C8B-B14F-4D97-AF65-F5344CB8AC3E}">
        <p14:creationId xmlns:p14="http://schemas.microsoft.com/office/powerpoint/2010/main" val="3825459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C927D-9126-479C-6C21-2F32B86B6B41}"/>
              </a:ext>
            </a:extLst>
          </p:cNvPr>
          <p:cNvSpPr>
            <a:spLocks noGrp="1"/>
          </p:cNvSpPr>
          <p:nvPr>
            <p:ph type="title"/>
          </p:nvPr>
        </p:nvSpPr>
        <p:spPr>
          <a:xfrm>
            <a:off x="1141413" y="609600"/>
            <a:ext cx="9905998" cy="831056"/>
          </a:xfrm>
        </p:spPr>
        <p:txBody>
          <a:bodyPr>
            <a:normAutofit fontScale="90000"/>
          </a:bodyPr>
          <a:lstStyle/>
          <a:p>
            <a:r>
              <a:rPr lang="en-US" dirty="0"/>
              <a:t>Impact of Liberalization: Growth and Inequality</a:t>
            </a:r>
          </a:p>
        </p:txBody>
      </p:sp>
      <p:sp>
        <p:nvSpPr>
          <p:cNvPr id="3" name="Content Placeholder 2">
            <a:extLst>
              <a:ext uri="{FF2B5EF4-FFF2-40B4-BE49-F238E27FC236}">
                <a16:creationId xmlns:a16="http://schemas.microsoft.com/office/drawing/2014/main" id="{12759F71-518A-9F46-55B7-86E4E947BB03}"/>
              </a:ext>
            </a:extLst>
          </p:cNvPr>
          <p:cNvSpPr>
            <a:spLocks noGrp="1"/>
          </p:cNvSpPr>
          <p:nvPr>
            <p:ph idx="1"/>
          </p:nvPr>
        </p:nvSpPr>
        <p:spPr>
          <a:xfrm>
            <a:off x="1141413" y="1666875"/>
            <a:ext cx="9905998" cy="4917281"/>
          </a:xfrm>
        </p:spPr>
        <p:txBody>
          <a:bodyPr>
            <a:noAutofit/>
          </a:bodyPr>
          <a:lstStyle/>
          <a:p>
            <a:r>
              <a:rPr lang="en-US" sz="1800" dirty="0"/>
              <a:t>The Two Sides of the Coin: Growth and Its Distribution
Positive Impacts:
Higher economic growth rates.
Increased foreign investment and technological inflows.
Expansion of the middle class.
Growth in sectors like IT and services.
Challenges:
Rising income inequality.
Jobless growth in some sectors.
Regional disparities in development.
Concerns about the social sector and environmental sustainability.
Examples: The rapid growth of the Indian IT sector and the increasing number of billionaires alongside persistent poverty.</a:t>
            </a:r>
          </a:p>
        </p:txBody>
      </p:sp>
    </p:spTree>
    <p:extLst>
      <p:ext uri="{BB962C8B-B14F-4D97-AF65-F5344CB8AC3E}">
        <p14:creationId xmlns:p14="http://schemas.microsoft.com/office/powerpoint/2010/main" val="1526401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2B4F0-F535-1301-BCDB-A373599722A3}"/>
              </a:ext>
            </a:extLst>
          </p:cNvPr>
          <p:cNvSpPr>
            <a:spLocks noGrp="1"/>
          </p:cNvSpPr>
          <p:nvPr>
            <p:ph type="title"/>
          </p:nvPr>
        </p:nvSpPr>
        <p:spPr>
          <a:xfrm>
            <a:off x="1141413" y="609600"/>
            <a:ext cx="9905998" cy="1009650"/>
          </a:xfrm>
        </p:spPr>
        <p:txBody>
          <a:bodyPr>
            <a:normAutofit fontScale="90000"/>
          </a:bodyPr>
          <a:lstStyle/>
          <a:p>
            <a:r>
              <a:rPr lang="en-US" dirty="0"/>
              <a:t>Recent Developments and Policy Shifts (Post-2014)</a:t>
            </a:r>
          </a:p>
        </p:txBody>
      </p:sp>
      <p:sp>
        <p:nvSpPr>
          <p:cNvPr id="3" name="Content Placeholder 2">
            <a:extLst>
              <a:ext uri="{FF2B5EF4-FFF2-40B4-BE49-F238E27FC236}">
                <a16:creationId xmlns:a16="http://schemas.microsoft.com/office/drawing/2014/main" id="{C9979232-48C4-C71B-A7FA-28A6F79EE127}"/>
              </a:ext>
            </a:extLst>
          </p:cNvPr>
          <p:cNvSpPr>
            <a:spLocks noGrp="1"/>
          </p:cNvSpPr>
          <p:nvPr>
            <p:ph idx="1"/>
          </p:nvPr>
        </p:nvSpPr>
        <p:spPr>
          <a:xfrm>
            <a:off x="1141413" y="1738314"/>
            <a:ext cx="9905998" cy="4774406"/>
          </a:xfrm>
        </p:spPr>
        <p:txBody>
          <a:bodyPr/>
          <a:lstStyle/>
          <a:p>
            <a:r>
              <a:rPr lang="en-US" dirty="0"/>
              <a:t>Key Initiatives:
Make in India: Promoting domestic manufacturing.
Digital India: Enhancing digital infrastructure and services.
Goods and Services Tax (GST): Implementing a unified indirect tax system.
Focus on Infrastructure Development: Investments in roads, railways, and airports.
Emphasis on Self-Reliance (</a:t>
            </a:r>
            <a:r>
              <a:rPr lang="en-US" dirty="0" err="1"/>
              <a:t>Atmanirbhar</a:t>
            </a:r>
            <a:r>
              <a:rPr lang="en-US" dirty="0"/>
              <a:t> Bharat): Renewed focus on domestic production and reducing dependence on imports in strategic sectors.
Examples: The growth of mobile manufacturing under “Make in India” or the expansion of digital payment systems.</a:t>
            </a:r>
          </a:p>
        </p:txBody>
      </p:sp>
    </p:spTree>
    <p:extLst>
      <p:ext uri="{BB962C8B-B14F-4D97-AF65-F5344CB8AC3E}">
        <p14:creationId xmlns:p14="http://schemas.microsoft.com/office/powerpoint/2010/main" val="3229562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E1482-2FAC-196E-B865-A2496A8A35A1}"/>
              </a:ext>
            </a:extLst>
          </p:cNvPr>
          <p:cNvSpPr>
            <a:spLocks noGrp="1"/>
          </p:cNvSpPr>
          <p:nvPr>
            <p:ph type="title"/>
          </p:nvPr>
        </p:nvSpPr>
        <p:spPr>
          <a:xfrm>
            <a:off x="1141413" y="609600"/>
            <a:ext cx="9905998" cy="1081088"/>
          </a:xfrm>
        </p:spPr>
        <p:txBody>
          <a:bodyPr/>
          <a:lstStyle/>
          <a:p>
            <a:r>
              <a:rPr lang="en-US" dirty="0"/>
              <a:t>Continuity and Change: The Evolving Ideology</a:t>
            </a:r>
          </a:p>
        </p:txBody>
      </p:sp>
      <p:sp>
        <p:nvSpPr>
          <p:cNvPr id="3" name="Content Placeholder 2">
            <a:extLst>
              <a:ext uri="{FF2B5EF4-FFF2-40B4-BE49-F238E27FC236}">
                <a16:creationId xmlns:a16="http://schemas.microsoft.com/office/drawing/2014/main" id="{60FDB32A-82DB-5DEE-5F49-0C34382A13BF}"/>
              </a:ext>
            </a:extLst>
          </p:cNvPr>
          <p:cNvSpPr>
            <a:spLocks noGrp="1"/>
          </p:cNvSpPr>
          <p:nvPr>
            <p:ph idx="1"/>
          </p:nvPr>
        </p:nvSpPr>
        <p:spPr>
          <a:xfrm>
            <a:off x="1141413" y="1857375"/>
            <a:ext cx="9905998" cy="3933825"/>
          </a:xfrm>
        </p:spPr>
        <p:txBody>
          <a:bodyPr/>
          <a:lstStyle/>
          <a:p>
            <a:r>
              <a:rPr lang="en-US" dirty="0"/>
              <a:t>Navigating the Path: Evolving Ideological Underpinnings
the current policy framework blends elements of the earlier socialist ideals (e.g., social welfare programs) with the market-oriented approach of liberalization and a renewed emphasis on self-reliance.
How does the current government balance economic growth with social justice and national interests?</a:t>
            </a:r>
          </a:p>
        </p:txBody>
      </p:sp>
    </p:spTree>
    <p:extLst>
      <p:ext uri="{BB962C8B-B14F-4D97-AF65-F5344CB8AC3E}">
        <p14:creationId xmlns:p14="http://schemas.microsoft.com/office/powerpoint/2010/main" val="2984137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10</Slides>
  <Notes>0</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Mesh</vt:lpstr>
      <vt:lpstr>Ideology and Policy in India: From Nehruvian Vision to Economic Liberalization and Recent Developments</vt:lpstr>
      <vt:lpstr>Understanding the Interplay of Ideology and Policy</vt:lpstr>
      <vt:lpstr>The Foundations: Socialist Ideals and Planned Economy</vt:lpstr>
      <vt:lpstr>A Period of Nation-Building and Growing Challenges</vt:lpstr>
      <vt:lpstr>The Turning Point: The 1991 Economic Crisis</vt:lpstr>
      <vt:lpstr>Paradigm Shift: Embracing Market-Oriented Reforms</vt:lpstr>
      <vt:lpstr>Impact of Liberalization: Growth and Inequality</vt:lpstr>
      <vt:lpstr>Recent Developments and Policy Shifts (Post-2014)</vt:lpstr>
      <vt:lpstr>Continuity and Change: The Evolving Ideology</vt:lpstr>
      <vt:lpstr>Conclusion: A Dynamic Economic Landscape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Ideology and Policy in India: From Nehruvian Vision to Economic Liberalization and Recent Developments</dc:title>
  <dc:creator>Pradipta Mukherjee</dc:creator>
  <cp:lastModifiedBy>Pradipta Mukherjee</cp:lastModifiedBy>
  <cp:revision>3</cp:revision>
  <dcterms:created xsi:type="dcterms:W3CDTF">2025-05-13T18:14:50Z</dcterms:created>
  <dcterms:modified xsi:type="dcterms:W3CDTF">2025-05-13T18:50:43Z</dcterms:modified>
</cp:coreProperties>
</file>