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58" r:id="rId3"/>
    <p:sldId id="285" r:id="rId4"/>
    <p:sldId id="362" r:id="rId5"/>
    <p:sldId id="363" r:id="rId6"/>
    <p:sldId id="364" r:id="rId7"/>
    <p:sldId id="365" r:id="rId8"/>
    <p:sldId id="366" r:id="rId9"/>
    <p:sldId id="367" r:id="rId10"/>
    <p:sldId id="368" r:id="rId11"/>
    <p:sldId id="36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4DAED"/>
    <a:srgbClr val="03EDED"/>
    <a:srgbClr val="FC9CB1"/>
    <a:srgbClr val="CCFF99"/>
    <a:srgbClr val="10E073"/>
    <a:srgbClr val="E20EE2"/>
    <a:srgbClr val="E10F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Result at a glance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6710460358064221E-2"/>
          <c:y val="9.5974737410514974E-2"/>
          <c:w val="0.9215550157275807"/>
          <c:h val="0.819824285459467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Sheet1!$D$4</c:f>
              <c:strCache>
                <c:ptCount val="1"/>
                <c:pt idx="0">
                  <c:v>Percentage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Sheet1!$D$5:$D$10</c:f>
              <c:numCache>
                <c:formatCode>General</c:formatCode>
                <c:ptCount val="6"/>
                <c:pt idx="0">
                  <c:v>100</c:v>
                </c:pt>
                <c:pt idx="1">
                  <c:v>85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9F-4AB4-8296-30180B3388A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45387727"/>
        <c:axId val="1212512255"/>
      </c:barChart>
      <c:catAx>
        <c:axId val="1345387727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2512255"/>
        <c:crosses val="autoZero"/>
        <c:auto val="1"/>
        <c:lblAlgn val="ctr"/>
        <c:lblOffset val="100"/>
        <c:noMultiLvlLbl val="0"/>
      </c:catAx>
      <c:valAx>
        <c:axId val="12125122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5387727"/>
        <c:crosses val="autoZero"/>
        <c:crossBetween val="between"/>
      </c:valAx>
      <c:spPr>
        <a:noFill/>
        <a:ln w="38100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57150"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C6C6A5-4C3D-4D6E-8128-105E255D08CE}" type="datetimeFigureOut">
              <a:rPr lang="en-IN" smtClean="0"/>
              <a:t>26-11-2023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8478D3-7D84-49FB-A419-4A8A2569C30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74933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1C4B4-8EB9-4B63-8E08-09011A1287A3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22142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015D0-57EC-7589-ED61-CDA5AB6B93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16F25-A803-B26A-A699-09041B634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11C4C1-1AEC-ABF4-1B83-C352D2DA9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75663-5B10-44BC-A10C-BC651E1F0CAE}" type="datetimeFigureOut">
              <a:rPr lang="en-IN" smtClean="0"/>
              <a:t>25-11-2023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68DCF-3B3A-E3A2-D0A5-45AEC9DA0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B6745B-A414-E1AD-C04A-666856E3C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698A-938E-4D90-B298-CF5B3FBEE31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32950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73AB2-BEBA-2B0E-AF77-3D4E60A70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396D7D-1B94-1AC8-D036-644BFFE168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01CC1-1BB0-2960-1FEF-211F01B0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75663-5B10-44BC-A10C-BC651E1F0CAE}" type="datetimeFigureOut">
              <a:rPr lang="en-IN" smtClean="0"/>
              <a:t>25-11-2023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F7109-844E-3DE0-CB02-E4DFE5142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C5C14-1D47-9313-F7CC-5B7646498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698A-938E-4D90-B298-CF5B3FBEE31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83891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345B94-A76B-8D38-DAD4-47E9E5DE85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AC83EA-0917-5DE6-39E8-DD92DB0EA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57E52-6072-EAF8-E623-2A0637F4F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75663-5B10-44BC-A10C-BC651E1F0CAE}" type="datetimeFigureOut">
              <a:rPr lang="en-IN" smtClean="0"/>
              <a:t>25-11-2023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AE554-A950-053B-4050-D5A140589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3E25A-277A-4077-0EA5-903EE396E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698A-938E-4D90-B298-CF5B3FBEE31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53373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36ACC-3427-E5A3-4D56-8F75BFF8C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ABF19-3FE4-F9DB-02CF-27BC76B1CC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99FB1-35B2-2D32-108A-EE3D7758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75663-5B10-44BC-A10C-BC651E1F0CAE}" type="datetimeFigureOut">
              <a:rPr lang="en-IN" smtClean="0"/>
              <a:t>25-11-2023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0A56A-87E5-E0BD-207A-93030E830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67B3B-16B8-090B-3A25-7D57E88C2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698A-938E-4D90-B298-CF5B3FBEE31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16588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A1314-EF89-97C5-C37E-FB0ECC5EC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6AE039-8DF7-7C13-D10C-A5B5088830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B4E4D-7876-9593-47F4-D6BE11048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75663-5B10-44BC-A10C-BC651E1F0CAE}" type="datetimeFigureOut">
              <a:rPr lang="en-IN" smtClean="0"/>
              <a:t>25-11-2023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93DE52-631E-61FF-2B51-89A0933A9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6890C4-4033-0E88-E963-493AD4440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698A-938E-4D90-B298-CF5B3FBEE31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11712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ADE42-8412-CA4D-69BE-C94A98FF2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31273-82B0-FCA1-761D-0F5490A05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59DB39-6E63-63D7-2A0F-98BA4F7CFB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6442D5-DE3B-0645-3AC3-47FF35CA1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75663-5B10-44BC-A10C-BC651E1F0CAE}" type="datetimeFigureOut">
              <a:rPr lang="en-IN" smtClean="0"/>
              <a:t>25-11-2023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D6F345-B1DD-8EB1-7ED3-989AA4194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25564F-A279-A3C2-36AF-0D89D5002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698A-938E-4D90-B298-CF5B3FBEE31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87972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87F9B-49F9-5BA1-6895-0C8D19DBD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C86074-A021-AD8A-FF9C-B897826F49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9A98D-4823-C7D3-1993-D4A9897856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31FB86-10AA-8210-82F4-9230BA9E33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E053B2-8084-8FE3-DA4A-1CA70EF5D9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82193F-C923-AC8E-D571-E1E1E78F9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75663-5B10-44BC-A10C-BC651E1F0CAE}" type="datetimeFigureOut">
              <a:rPr lang="en-IN" smtClean="0"/>
              <a:t>25-11-2023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B088CC-3718-2894-8381-D185B339B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1FFA49-29F3-3BDE-5703-D8AF4682C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698A-938E-4D90-B298-CF5B3FBEE31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86913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7036F-BCB1-7130-F3FB-B84CAFA4B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22EAAF-7E6C-CAFF-8578-6445B492F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75663-5B10-44BC-A10C-BC651E1F0CAE}" type="datetimeFigureOut">
              <a:rPr lang="en-IN" smtClean="0"/>
              <a:t>25-11-2023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1DE5F6-516C-87AC-A989-A382C50E6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74F41E-CB10-793D-8A79-F8537B942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698A-938E-4D90-B298-CF5B3FBEE31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56176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E9E05B-B5B0-0DCB-D376-8291B700D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75663-5B10-44BC-A10C-BC651E1F0CAE}" type="datetimeFigureOut">
              <a:rPr lang="en-IN" smtClean="0"/>
              <a:t>25-11-2023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F83C25-792D-84DA-DFC6-9E14C6659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C0D008-E74C-AB24-D938-EC236943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698A-938E-4D90-B298-CF5B3FBEE31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4182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E59B1-9E10-16D0-77D9-C8ECCBE16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CA975-C385-5E72-4530-EB59AB0A7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1FD40A-3866-9E8C-9306-30D588F1D2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F75FB7-2837-DCBE-E0AA-EBB84810B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75663-5B10-44BC-A10C-BC651E1F0CAE}" type="datetimeFigureOut">
              <a:rPr lang="en-IN" smtClean="0"/>
              <a:t>25-11-2023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411F2A-AE5D-5EB7-A081-4842B5573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EB7D9A-0A90-EB5F-7F0B-9655851A3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698A-938E-4D90-B298-CF5B3FBEE31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3176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EB9F6-C3F5-49C3-582E-88420058F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410E04-F638-E6D5-3766-C042BD9672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D0B16-2012-6769-BB4B-AA6B71F979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058EAA-23FF-F4C8-7CF1-A8484A520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75663-5B10-44BC-A10C-BC651E1F0CAE}" type="datetimeFigureOut">
              <a:rPr lang="en-IN" smtClean="0"/>
              <a:t>25-11-2023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3205F0-B1CB-3A97-6ED7-EA5DB9790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8AFC45-7535-6405-425B-80DAADAC0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698A-938E-4D90-B298-CF5B3FBEE31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03919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C3A12F-C6B1-96F3-0FA7-973AD2469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4902B8-E535-985C-E43A-BCFF2A19C9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BD85A7-F986-A538-AD09-9D0A04B1DD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75663-5B10-44BC-A10C-BC651E1F0CAE}" type="datetimeFigureOut">
              <a:rPr lang="en-IN" smtClean="0"/>
              <a:t>25-11-2023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C7C3E-FCE2-34D7-0BB5-5E6F04B745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08680-1CB0-31E3-ECFB-132646E18A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F698A-938E-4D90-B298-CF5B3FBEE31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48601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eg"/><Relationship Id="rId9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52.png"/><Relationship Id="rId7" Type="http://schemas.openxmlformats.org/officeDocument/2006/relationships/image" Target="../media/image75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openxmlformats.org/officeDocument/2006/relationships/image" Target="../media/image15.jpg"/><Relationship Id="rId4" Type="http://schemas.openxmlformats.org/officeDocument/2006/relationships/image" Target="../media/image10.jpeg"/><Relationship Id="rId9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12" Type="http://schemas.openxmlformats.org/officeDocument/2006/relationships/image" Target="../media/image37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11" Type="http://schemas.openxmlformats.org/officeDocument/2006/relationships/image" Target="../media/image36.jpeg"/><Relationship Id="rId5" Type="http://schemas.openxmlformats.org/officeDocument/2006/relationships/image" Target="../media/image30.jpg"/><Relationship Id="rId10" Type="http://schemas.openxmlformats.org/officeDocument/2006/relationships/image" Target="../media/image35.jpeg"/><Relationship Id="rId4" Type="http://schemas.openxmlformats.org/officeDocument/2006/relationships/image" Target="../media/image29.jpg"/><Relationship Id="rId9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3.jpeg"/><Relationship Id="rId3" Type="http://schemas.openxmlformats.org/officeDocument/2006/relationships/image" Target="../media/image46.jpg"/><Relationship Id="rId7" Type="http://schemas.openxmlformats.org/officeDocument/2006/relationships/image" Target="../media/image50.jpeg"/><Relationship Id="rId12" Type="http://schemas.microsoft.com/office/2007/relationships/hdphoto" Target="../media/hdphoto2.wdp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11.png"/><Relationship Id="rId5" Type="http://schemas.openxmlformats.org/officeDocument/2006/relationships/image" Target="../media/image48.jpeg"/><Relationship Id="rId15" Type="http://schemas.openxmlformats.org/officeDocument/2006/relationships/image" Target="../media/image55.jpeg"/><Relationship Id="rId10" Type="http://schemas.microsoft.com/office/2007/relationships/hdphoto" Target="../media/hdphoto3.wdp"/><Relationship Id="rId4" Type="http://schemas.openxmlformats.org/officeDocument/2006/relationships/image" Target="../media/image47.jpg"/><Relationship Id="rId9" Type="http://schemas.openxmlformats.org/officeDocument/2006/relationships/image" Target="../media/image52.png"/><Relationship Id="rId14" Type="http://schemas.openxmlformats.org/officeDocument/2006/relationships/image" Target="../media/image5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hdphoto" Target="../media/hdphoto4.wdp"/><Relationship Id="rId7" Type="http://schemas.openxmlformats.org/officeDocument/2006/relationships/image" Target="../media/image60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g"/><Relationship Id="rId9" Type="http://schemas.openxmlformats.org/officeDocument/2006/relationships/image" Target="../media/image6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62AC5-E8AB-97E0-09BE-B2B75D922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03" y="182881"/>
            <a:ext cx="11916076" cy="1145405"/>
          </a:xfrm>
        </p:spPr>
        <p:txBody>
          <a:bodyPr>
            <a:normAutofit/>
          </a:bodyPr>
          <a:lstStyle/>
          <a:p>
            <a:pPr algn="ctr"/>
            <a:r>
              <a:rPr lang="en-IN" sz="3600" b="1" dirty="0">
                <a:latin typeface="Aharoni" panose="02010803020104030203" pitchFamily="2" charset="-79"/>
                <a:ea typeface="Adobe Gothic Std B" panose="020B0800000000000000" pitchFamily="34" charset="-128"/>
                <a:cs typeface="Aharoni" panose="02010803020104030203" pitchFamily="2" charset="-79"/>
              </a:rPr>
              <a:t>COMMUNITY ACTIVITY </a:t>
            </a:r>
            <a:br>
              <a:rPr lang="en-IN" sz="3600" b="1" dirty="0">
                <a:latin typeface="Aharoni" panose="02010803020104030203" pitchFamily="2" charset="-79"/>
                <a:ea typeface="Adobe Gothic Std B" panose="020B0800000000000000" pitchFamily="34" charset="-128"/>
                <a:cs typeface="Aharoni" panose="02010803020104030203" pitchFamily="2" charset="-79"/>
              </a:rPr>
            </a:br>
            <a:r>
              <a:rPr lang="en-IN" sz="3600" b="1" dirty="0">
                <a:latin typeface="Aharoni" panose="02010803020104030203" pitchFamily="2" charset="-79"/>
                <a:ea typeface="Adobe Gothic Std B" panose="020B0800000000000000" pitchFamily="34" charset="-128"/>
                <a:cs typeface="Aharoni" panose="02010803020104030203" pitchFamily="2" charset="-79"/>
              </a:rPr>
              <a:t>BY THE DEPARTMENT OF FOOD AND NUTRITION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56B01-92B1-DEEF-14D6-4F74B749F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507" y="1174282"/>
            <a:ext cx="11781322" cy="50026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sz="2400" dirty="0"/>
              <a:t>                    </a:t>
            </a:r>
            <a:r>
              <a:rPr lang="en-IN" b="1" dirty="0">
                <a:solidFill>
                  <a:srgbClr val="FF0000"/>
                </a:solidFill>
                <a:highlight>
                  <a:srgbClr val="FFFF00"/>
                </a:highlight>
              </a:rPr>
              <a:t>2016-17</a:t>
            </a:r>
            <a:r>
              <a:rPr lang="en-IN" sz="1800" b="1" dirty="0">
                <a:solidFill>
                  <a:srgbClr val="FF0000"/>
                </a:solidFill>
              </a:rPr>
              <a:t>  </a:t>
            </a:r>
            <a:r>
              <a:rPr lang="en-IN" sz="2000" b="1" dirty="0">
                <a:solidFill>
                  <a:srgbClr val="FF0000"/>
                </a:solidFill>
              </a:rPr>
              <a:t>     </a:t>
            </a:r>
            <a:r>
              <a:rPr lang="en-IN" sz="2000" b="1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</a:t>
            </a:r>
            <a:r>
              <a:rPr lang="en-IN" b="1" dirty="0">
                <a:solidFill>
                  <a:srgbClr val="FF0000"/>
                </a:solidFill>
                <a:highlight>
                  <a:srgbClr val="FFFF00"/>
                </a:highlight>
              </a:rPr>
              <a:t>2017-18</a:t>
            </a:r>
            <a:r>
              <a:rPr lang="en-IN" b="1" dirty="0">
                <a:solidFill>
                  <a:srgbClr val="FF0000"/>
                </a:solidFill>
              </a:rPr>
              <a:t> </a:t>
            </a:r>
            <a:endParaRPr lang="en-IN" sz="32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IN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IN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IN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IN" sz="2400" b="1" dirty="0">
              <a:solidFill>
                <a:schemeClr val="accent1">
                  <a:lumMod val="75000"/>
                </a:schemeClr>
              </a:solidFill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en-IN" sz="2400" b="1" dirty="0">
              <a:solidFill>
                <a:schemeClr val="accent1">
                  <a:lumMod val="75000"/>
                </a:schemeClr>
              </a:solidFill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en-IN" sz="2000" b="1" dirty="0">
                <a:solidFill>
                  <a:schemeClr val="accent1">
                    <a:lumMod val="75000"/>
                  </a:schemeClr>
                </a:solidFill>
              </a:rPr>
              <a:t>                      </a:t>
            </a:r>
            <a:r>
              <a:rPr lang="en-IN" b="1" dirty="0">
                <a:solidFill>
                  <a:srgbClr val="FF0000"/>
                </a:solidFill>
                <a:highlight>
                  <a:srgbClr val="FFFF00"/>
                </a:highlight>
              </a:rPr>
              <a:t>2018-19</a:t>
            </a:r>
            <a:r>
              <a:rPr lang="en-IN" b="1" dirty="0">
                <a:solidFill>
                  <a:srgbClr val="FF0000"/>
                </a:solidFill>
              </a:rPr>
              <a:t> </a:t>
            </a:r>
            <a:r>
              <a:rPr lang="en-IN" sz="2000" b="1" dirty="0">
                <a:solidFill>
                  <a:srgbClr val="FF0000"/>
                </a:solidFill>
              </a:rPr>
              <a:t> </a:t>
            </a:r>
            <a:r>
              <a:rPr lang="en-IN" sz="2000" b="1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</a:t>
            </a:r>
            <a:r>
              <a:rPr lang="en-IN" b="1" dirty="0">
                <a:solidFill>
                  <a:srgbClr val="FF0000"/>
                </a:solidFill>
                <a:highlight>
                  <a:srgbClr val="FFFF00"/>
                </a:highlight>
              </a:rPr>
              <a:t>2019-20</a:t>
            </a:r>
            <a:endParaRPr lang="en-IN" sz="32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en-IN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IN" sz="2400" b="1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endParaRPr lang="en-IN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C66B74-0C67-F08B-8D48-BD158FE26B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82" y="1678256"/>
            <a:ext cx="4211618" cy="2123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76F318-66C4-6283-45EB-16FE8639F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005" y="1636401"/>
            <a:ext cx="3224463" cy="2194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820455-7761-4F81-6BA9-3DC7260896AB}"/>
              </a:ext>
            </a:extLst>
          </p:cNvPr>
          <p:cNvSpPr txBox="1"/>
          <p:nvPr/>
        </p:nvSpPr>
        <p:spPr>
          <a:xfrm>
            <a:off x="4504623" y="3670251"/>
            <a:ext cx="3590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en-US" sz="1800" b="1" u="none" strike="noStrike" dirty="0">
                <a:effectLst/>
              </a:rPr>
              <a:t>     </a:t>
            </a:r>
            <a:endParaRPr lang="en-US" sz="1800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CE77AED-A271-DF8B-136B-AF44A255F7D0}"/>
              </a:ext>
            </a:extLst>
          </p:cNvPr>
          <p:cNvSpPr/>
          <p:nvPr/>
        </p:nvSpPr>
        <p:spPr>
          <a:xfrm>
            <a:off x="8135695" y="1559293"/>
            <a:ext cx="3876633" cy="2319687"/>
          </a:xfrm>
          <a:prstGeom prst="roundRect">
            <a:avLst>
              <a:gd name="adj" fmla="val 10000"/>
            </a:avLst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3000" b="-4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9F65200-9603-72D5-6940-17B2B7C9DBEC}"/>
              </a:ext>
            </a:extLst>
          </p:cNvPr>
          <p:cNvSpPr/>
          <p:nvPr/>
        </p:nvSpPr>
        <p:spPr>
          <a:xfrm>
            <a:off x="336884" y="4398743"/>
            <a:ext cx="4235115" cy="2367815"/>
          </a:xfrm>
          <a:prstGeom prst="roundRect">
            <a:avLst>
              <a:gd name="adj" fmla="val 10000"/>
            </a:avLst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3000" b="-23000"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4AE15BE-6826-60A7-20F8-B676313876DE}"/>
              </a:ext>
            </a:extLst>
          </p:cNvPr>
          <p:cNvSpPr/>
          <p:nvPr/>
        </p:nvSpPr>
        <p:spPr>
          <a:xfrm>
            <a:off x="4654483" y="4369869"/>
            <a:ext cx="1882005" cy="2367816"/>
          </a:xfrm>
          <a:prstGeom prst="roundRect">
            <a:avLst>
              <a:gd name="adj" fmla="val 10000"/>
            </a:avLst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78000" b="-78000"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2E59241-92A7-DF42-507B-3EF5242C8402}"/>
              </a:ext>
            </a:extLst>
          </p:cNvPr>
          <p:cNvSpPr/>
          <p:nvPr/>
        </p:nvSpPr>
        <p:spPr>
          <a:xfrm>
            <a:off x="6583680" y="4446872"/>
            <a:ext cx="2185871" cy="2300438"/>
          </a:xfrm>
          <a:prstGeom prst="roundRect">
            <a:avLst>
              <a:gd name="adj" fmla="val 10000"/>
            </a:avLst>
          </a:prstGeom>
          <a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9000" b="-19000"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E4BF08B-8066-C674-D7DD-BC51DA0295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826" y="4504624"/>
            <a:ext cx="3221255" cy="2175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5323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5FA5A-5469-3A4F-A2E4-D52553E65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0633" y="134755"/>
            <a:ext cx="13032607" cy="1555934"/>
          </a:xfrm>
        </p:spPr>
        <p:txBody>
          <a:bodyPr>
            <a:noAutofit/>
          </a:bodyPr>
          <a:lstStyle/>
          <a:p>
            <a:pPr algn="ctr"/>
            <a:r>
              <a:rPr lang="en-IN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STUDENTS SEMINAR</a:t>
            </a:r>
            <a:br>
              <a:rPr lang="en-IN" sz="5400" b="1" dirty="0">
                <a:solidFill>
                  <a:srgbClr val="FF0000"/>
                </a:solidFill>
                <a:latin typeface="Ink Free" panose="03080402000500000000" pitchFamily="66" charset="0"/>
              </a:rPr>
            </a:br>
            <a:r>
              <a:rPr lang="en-IN" sz="2800" b="1" i="1" dirty="0"/>
              <a:t>AT A GLANCE</a:t>
            </a:r>
            <a:endParaRPr lang="en-IN" sz="2800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521712-4105-C714-8816-B5192036F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18" y="262370"/>
            <a:ext cx="3036176" cy="33663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42865A-72C3-66EB-3930-0AB34B55E4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914" y="1575406"/>
            <a:ext cx="4558317" cy="26693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17203A9-A695-3124-3677-74A4EA78CF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68" y="96255"/>
            <a:ext cx="3415529" cy="34843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6BD9F44-3DCD-1C65-A9C2-EAE666E10B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578" y="4449829"/>
            <a:ext cx="4582028" cy="23167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CFF542-EC11-BAD3-FF92-364852A05A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2" r="4196"/>
          <a:stretch/>
        </p:blipFill>
        <p:spPr>
          <a:xfrm>
            <a:off x="8576108" y="3814561"/>
            <a:ext cx="3445845" cy="29423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723B72-C90D-13E0-1542-9129CBBB8E8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" t="4343" r="5114"/>
          <a:stretch/>
        </p:blipFill>
        <p:spPr>
          <a:xfrm>
            <a:off x="115503" y="3792353"/>
            <a:ext cx="3628723" cy="296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909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DA293-D748-5836-69A7-8BE1AC2A8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185058"/>
            <a:ext cx="10757479" cy="1132114"/>
          </a:xfrm>
        </p:spPr>
        <p:txBody>
          <a:bodyPr>
            <a:normAutofit/>
          </a:bodyPr>
          <a:lstStyle/>
          <a:p>
            <a:pPr algn="ctr"/>
            <a:r>
              <a:rPr lang="en-IN" sz="3200" dirty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RESULTS OF 6 YEARS</a:t>
            </a:r>
            <a:br>
              <a:rPr lang="en-IN" sz="3200" dirty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</a:br>
            <a:r>
              <a:rPr lang="en-IN" sz="3200" dirty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(DEPARTMENT OF FOOD AND NUTRITION)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141F8031-7FDA-165D-F324-096F8E3F44BC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46304816"/>
              </p:ext>
            </p:extLst>
          </p:nvPr>
        </p:nvGraphicFramePr>
        <p:xfrm>
          <a:off x="536349" y="1269224"/>
          <a:ext cx="4183061" cy="463878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50101">
                  <a:extLst>
                    <a:ext uri="{9D8B030D-6E8A-4147-A177-3AD203B41FA5}">
                      <a16:colId xmlns:a16="http://schemas.microsoft.com/office/drawing/2014/main" val="2855276226"/>
                    </a:ext>
                  </a:extLst>
                </a:gridCol>
                <a:gridCol w="550101">
                  <a:extLst>
                    <a:ext uri="{9D8B030D-6E8A-4147-A177-3AD203B41FA5}">
                      <a16:colId xmlns:a16="http://schemas.microsoft.com/office/drawing/2014/main" val="306588922"/>
                    </a:ext>
                  </a:extLst>
                </a:gridCol>
                <a:gridCol w="905375">
                  <a:extLst>
                    <a:ext uri="{9D8B030D-6E8A-4147-A177-3AD203B41FA5}">
                      <a16:colId xmlns:a16="http://schemas.microsoft.com/office/drawing/2014/main" val="2799016216"/>
                    </a:ext>
                  </a:extLst>
                </a:gridCol>
                <a:gridCol w="1501318">
                  <a:extLst>
                    <a:ext uri="{9D8B030D-6E8A-4147-A177-3AD203B41FA5}">
                      <a16:colId xmlns:a16="http://schemas.microsoft.com/office/drawing/2014/main" val="131006182"/>
                    </a:ext>
                  </a:extLst>
                </a:gridCol>
                <a:gridCol w="676166">
                  <a:extLst>
                    <a:ext uri="{9D8B030D-6E8A-4147-A177-3AD203B41FA5}">
                      <a16:colId xmlns:a16="http://schemas.microsoft.com/office/drawing/2014/main" val="2991389672"/>
                    </a:ext>
                  </a:extLst>
                </a:gridCol>
              </a:tblGrid>
              <a:tr h="662683"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effectLst/>
                        </a:rPr>
                        <a:t>SL NO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30" marR="5730" marT="57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effectLst/>
                        </a:rPr>
                        <a:t>Year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30" marR="5730" marT="57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</a:rPr>
                        <a:t>No. of Student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30" marR="5730" marT="57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effectLst/>
                        </a:rPr>
                        <a:t>No. Of Qualified Students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30" marR="5730" marT="57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</a:rPr>
                        <a:t>Percentage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30" marR="5730" marT="5730" marB="0" anchor="b"/>
                </a:tc>
                <a:extLst>
                  <a:ext uri="{0D108BD9-81ED-4DB2-BD59-A6C34878D82A}">
                    <a16:rowId xmlns:a16="http://schemas.microsoft.com/office/drawing/2014/main" val="377625195"/>
                  </a:ext>
                </a:extLst>
              </a:tr>
              <a:tr h="662683"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effectLst/>
                        </a:rPr>
                        <a:t>1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30" marR="5730" marT="57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effectLst/>
                        </a:rPr>
                        <a:t>2018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30" marR="5730" marT="57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effectLst/>
                        </a:rPr>
                        <a:t>19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30" marR="5730" marT="57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effectLst/>
                        </a:rPr>
                        <a:t>19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30" marR="5730" marT="57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</a:rPr>
                        <a:t>100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30" marR="5730" marT="5730" marB="0" anchor="b"/>
                </a:tc>
                <a:extLst>
                  <a:ext uri="{0D108BD9-81ED-4DB2-BD59-A6C34878D82A}">
                    <a16:rowId xmlns:a16="http://schemas.microsoft.com/office/drawing/2014/main" val="3338688036"/>
                  </a:ext>
                </a:extLst>
              </a:tr>
              <a:tr h="662683"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effectLst/>
                        </a:rPr>
                        <a:t>2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30" marR="5730" marT="57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</a:rPr>
                        <a:t>2019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30" marR="5730" marT="57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effectLst/>
                        </a:rPr>
                        <a:t>20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30" marR="5730" marT="57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effectLst/>
                        </a:rPr>
                        <a:t>17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30" marR="5730" marT="57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</a:rPr>
                        <a:t>85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30" marR="5730" marT="5730" marB="0" anchor="b"/>
                </a:tc>
                <a:extLst>
                  <a:ext uri="{0D108BD9-81ED-4DB2-BD59-A6C34878D82A}">
                    <a16:rowId xmlns:a16="http://schemas.microsoft.com/office/drawing/2014/main" val="2364577751"/>
                  </a:ext>
                </a:extLst>
              </a:tr>
              <a:tr h="662683"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effectLst/>
                        </a:rPr>
                        <a:t>3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30" marR="5730" marT="57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effectLst/>
                        </a:rPr>
                        <a:t>2020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30" marR="5730" marT="57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</a:rPr>
                        <a:t>26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30" marR="5730" marT="57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effectLst/>
                        </a:rPr>
                        <a:t>26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30" marR="5730" marT="57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</a:rPr>
                        <a:t>100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30" marR="5730" marT="5730" marB="0" anchor="b"/>
                </a:tc>
                <a:extLst>
                  <a:ext uri="{0D108BD9-81ED-4DB2-BD59-A6C34878D82A}">
                    <a16:rowId xmlns:a16="http://schemas.microsoft.com/office/drawing/2014/main" val="2654601354"/>
                  </a:ext>
                </a:extLst>
              </a:tr>
              <a:tr h="662683"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</a:rPr>
                        <a:t>4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30" marR="5730" marT="57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effectLst/>
                        </a:rPr>
                        <a:t>2021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30" marR="5730" marT="57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</a:rPr>
                        <a:t>35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30" marR="5730" marT="57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effectLst/>
                        </a:rPr>
                        <a:t>35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30" marR="5730" marT="57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effectLst/>
                        </a:rPr>
                        <a:t>100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30" marR="5730" marT="5730" marB="0" anchor="b"/>
                </a:tc>
                <a:extLst>
                  <a:ext uri="{0D108BD9-81ED-4DB2-BD59-A6C34878D82A}">
                    <a16:rowId xmlns:a16="http://schemas.microsoft.com/office/drawing/2014/main" val="2362354389"/>
                  </a:ext>
                </a:extLst>
              </a:tr>
              <a:tr h="662683"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</a:rPr>
                        <a:t>5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30" marR="5730" marT="57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</a:rPr>
                        <a:t>2022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30" marR="5730" marT="57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</a:rPr>
                        <a:t>38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30" marR="5730" marT="57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effectLst/>
                        </a:rPr>
                        <a:t>38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30" marR="5730" marT="57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effectLst/>
                        </a:rPr>
                        <a:t>100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30" marR="5730" marT="5730" marB="0" anchor="b"/>
                </a:tc>
                <a:extLst>
                  <a:ext uri="{0D108BD9-81ED-4DB2-BD59-A6C34878D82A}">
                    <a16:rowId xmlns:a16="http://schemas.microsoft.com/office/drawing/2014/main" val="3856508689"/>
                  </a:ext>
                </a:extLst>
              </a:tr>
              <a:tr h="6626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6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30" marR="5730" marT="57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2023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30" marR="5730" marT="57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34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30" marR="5730" marT="57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34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30" marR="5730" marT="57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100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30" marR="5730" marT="5730" marB="0" anchor="b"/>
                </a:tc>
                <a:extLst>
                  <a:ext uri="{0D108BD9-81ED-4DB2-BD59-A6C34878D82A}">
                    <a16:rowId xmlns:a16="http://schemas.microsoft.com/office/drawing/2014/main" val="2286356735"/>
                  </a:ext>
                </a:extLst>
              </a:tr>
            </a:tbl>
          </a:graphicData>
        </a:graphic>
      </p:graphicFrame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FC85E101-6661-063F-7A21-242CC3F44DAB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20149492"/>
              </p:ext>
            </p:extLst>
          </p:nvPr>
        </p:nvGraphicFramePr>
        <p:xfrm>
          <a:off x="5067754" y="1436914"/>
          <a:ext cx="6427562" cy="4311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45095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19917-52CE-BFD6-FC9E-7CEBE1ABC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7" y="0"/>
            <a:ext cx="11742821" cy="1690689"/>
          </a:xfrm>
        </p:spPr>
        <p:txBody>
          <a:bodyPr>
            <a:normAutofit fontScale="90000"/>
          </a:bodyPr>
          <a:lstStyle/>
          <a:p>
            <a:pPr algn="ctr"/>
            <a:r>
              <a:rPr lang="en-IN" sz="4400" b="1" dirty="0">
                <a:latin typeface="Aharoni" panose="02010803020104030203" pitchFamily="2" charset="-79"/>
                <a:ea typeface="Adobe Gothic Std B" panose="020B0800000000000000" pitchFamily="34" charset="-128"/>
                <a:cs typeface="Aharoni" panose="02010803020104030203" pitchFamily="2" charset="-79"/>
              </a:rPr>
              <a:t>COMMUNITY ACTIVITY </a:t>
            </a:r>
            <a:br>
              <a:rPr lang="en-IN" sz="4400" b="1" dirty="0">
                <a:latin typeface="Aharoni" panose="02010803020104030203" pitchFamily="2" charset="-79"/>
                <a:ea typeface="Adobe Gothic Std B" panose="020B0800000000000000" pitchFamily="34" charset="-128"/>
                <a:cs typeface="Aharoni" panose="02010803020104030203" pitchFamily="2" charset="-79"/>
              </a:rPr>
            </a:br>
            <a:r>
              <a:rPr lang="en-IN" sz="4400" b="1" dirty="0">
                <a:latin typeface="Aharoni" panose="02010803020104030203" pitchFamily="2" charset="-79"/>
                <a:ea typeface="Adobe Gothic Std B" panose="020B0800000000000000" pitchFamily="34" charset="-128"/>
                <a:cs typeface="Aharoni" panose="02010803020104030203" pitchFamily="2" charset="-79"/>
              </a:rPr>
              <a:t>BY THE DEPARTMENT OF FOOD AND NUTRITION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002B0-FCDE-D664-90F6-E14B37AD0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135" y="1337912"/>
            <a:ext cx="11540690" cy="4839051"/>
          </a:xfrm>
        </p:spPr>
        <p:txBody>
          <a:bodyPr/>
          <a:lstStyle/>
          <a:p>
            <a:pPr marL="0" indent="0">
              <a:buNone/>
            </a:pPr>
            <a:r>
              <a:rPr lang="en-IN" sz="2400" b="1" dirty="0"/>
              <a:t>                </a:t>
            </a:r>
            <a:r>
              <a:rPr lang="en-IN" sz="2400" b="1" dirty="0">
                <a:solidFill>
                  <a:srgbClr val="FF0000"/>
                </a:solidFill>
              </a:rPr>
              <a:t>2021-22</a:t>
            </a:r>
            <a:r>
              <a:rPr lang="en-IN" sz="2400" b="1" dirty="0"/>
              <a:t>				</a:t>
            </a:r>
            <a:r>
              <a:rPr lang="en-IN" sz="2400" b="1" dirty="0">
                <a:solidFill>
                  <a:srgbClr val="FF0000"/>
                </a:solidFill>
              </a:rPr>
              <a:t>2022-23</a:t>
            </a:r>
          </a:p>
          <a:p>
            <a:pPr marL="0" indent="0">
              <a:buNone/>
            </a:pP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6E8D61-64A3-B7A3-E31D-4D113272AE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7" t="-906" r="7812" b="906"/>
          <a:stretch/>
        </p:blipFill>
        <p:spPr>
          <a:xfrm>
            <a:off x="86627" y="1636296"/>
            <a:ext cx="3522847" cy="24833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73ADD7-BB47-63F7-CA98-C6400DDE5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355" y="1694045"/>
            <a:ext cx="3992356" cy="23678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637492-3896-6255-9F76-AC02999915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027" y="1618233"/>
            <a:ext cx="1904615" cy="24532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5E2ADB-3298-2491-B71B-4FDA47FEE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68" y="4206240"/>
            <a:ext cx="3229475" cy="2560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047661-5764-CECB-D356-910C9E5876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020" y="4225597"/>
            <a:ext cx="2575389" cy="2540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AA6C29-F735-6331-05C8-2A5F78C35F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895" y="1578543"/>
            <a:ext cx="2242686" cy="25506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E4F81D0-984C-2D1D-AE9C-9E615C167C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269" y="4235116"/>
            <a:ext cx="2223436" cy="25458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5EBC0D-7ECF-D797-D6DC-93EE5A5523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157" y="4225491"/>
            <a:ext cx="3447984" cy="253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18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E079AF-07BF-C3E0-BEFE-C710EF2F0947}"/>
              </a:ext>
            </a:extLst>
          </p:cNvPr>
          <p:cNvSpPr/>
          <p:nvPr/>
        </p:nvSpPr>
        <p:spPr>
          <a:xfrm>
            <a:off x="575352" y="66675"/>
            <a:ext cx="1077759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u="sng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INTERNSHIP AT SVS MARWARI HOSPITAL 2022</a:t>
            </a:r>
            <a:r>
              <a:rPr lang="en-US" sz="3200" b="1" cap="none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0EA1DDC-F945-76BF-8E60-5B1E4121E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50" y="3807766"/>
            <a:ext cx="5434082" cy="29670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CE21C0-4CFA-FA45-EE82-4ACC00D127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786" y="3844530"/>
            <a:ext cx="6160169" cy="28642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E9CB1B4-CE24-0EB4-26A6-980FB91745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458" y="779645"/>
            <a:ext cx="4523277" cy="28779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F36CF1E-F3F0-409C-CABC-4A4BDB6066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81" y="760396"/>
            <a:ext cx="3674724" cy="28972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B2884C-39A6-9502-18E0-CF8C93F77F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989" y="683394"/>
            <a:ext cx="3291840" cy="30223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9715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08CD0-23D6-3432-EBC3-E246097AA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359596"/>
            <a:ext cx="10989529" cy="756935"/>
          </a:xfrm>
        </p:spPr>
        <p:txBody>
          <a:bodyPr/>
          <a:lstStyle/>
          <a:p>
            <a:pPr algn="ctr"/>
            <a:r>
              <a:rPr lang="en-US" sz="3600" b="1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rPr>
              <a:t>INTERNSHIP AT SVS MARWARI HOSPITAL 2023</a:t>
            </a:r>
            <a:endParaRPr lang="en-IN" b="1" dirty="0">
              <a:solidFill>
                <a:schemeClr val="tx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8B16BA-78AE-3E57-748F-FCB233F1B3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71" y="1050020"/>
            <a:ext cx="3364973" cy="27740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208A20F-B956-D8BC-A45B-4D12D2505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739" y="1079544"/>
            <a:ext cx="3561708" cy="27801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2D9875A-0978-1588-21F3-B777B57A6B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429" y="1029903"/>
            <a:ext cx="3657600" cy="28875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DEF9D04-5A5F-9F1A-1BA6-327790359F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20" y="4078840"/>
            <a:ext cx="3482940" cy="25993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8D3BE53-C48C-21E0-B595-AB1BBFC279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603" y="4068566"/>
            <a:ext cx="3924728" cy="25993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C170037-AEF5-AEEB-EF10-8EF8C3A615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242" y="4099389"/>
            <a:ext cx="3137836" cy="25993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2574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EDED">
            <a:alpha val="4039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841F6-751A-1AFA-AA21-3667677AF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7" y="115503"/>
            <a:ext cx="11800573" cy="596766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IN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INDUSTRIAL VISITS AT A GLANCE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F5F9DA7-9008-1E9A-D228-40BD409C1F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99" y="1001412"/>
            <a:ext cx="2873510" cy="21551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AA05EC-4DF7-DF48-D9DE-55519B731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301" y="1005650"/>
            <a:ext cx="2595937" cy="21610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262F38A-878E-CF63-8C53-D76CFC6AAC3A}"/>
              </a:ext>
            </a:extLst>
          </p:cNvPr>
          <p:cNvSpPr/>
          <p:nvPr/>
        </p:nvSpPr>
        <p:spPr>
          <a:xfrm>
            <a:off x="5960386" y="964832"/>
            <a:ext cx="3178057" cy="1932371"/>
          </a:xfrm>
          <a:prstGeom prst="roundRect">
            <a:avLst>
              <a:gd name="adj" fmla="val 10000"/>
            </a:avLst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3000" b="-4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4EBCC74-4AFA-68E4-3A0F-017AA4531543}"/>
              </a:ext>
            </a:extLst>
          </p:cNvPr>
          <p:cNvSpPr/>
          <p:nvPr/>
        </p:nvSpPr>
        <p:spPr>
          <a:xfrm>
            <a:off x="156351" y="3296094"/>
            <a:ext cx="3178057" cy="1555596"/>
          </a:xfrm>
          <a:prstGeom prst="roundRect">
            <a:avLst>
              <a:gd name="adj" fmla="val 10000"/>
            </a:avLst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3000" b="-4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B26A17-A6B8-2A79-A846-FA2ACA5D4D97}"/>
              </a:ext>
            </a:extLst>
          </p:cNvPr>
          <p:cNvSpPr/>
          <p:nvPr/>
        </p:nvSpPr>
        <p:spPr>
          <a:xfrm>
            <a:off x="3419316" y="3303772"/>
            <a:ext cx="3178057" cy="1617244"/>
          </a:xfrm>
          <a:prstGeom prst="roundRect">
            <a:avLst>
              <a:gd name="adj" fmla="val 10000"/>
            </a:avLst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4000" b="-24000"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D2ABA95-59DE-371D-75ED-A45CDF04AE7A}"/>
              </a:ext>
            </a:extLst>
          </p:cNvPr>
          <p:cNvSpPr/>
          <p:nvPr/>
        </p:nvSpPr>
        <p:spPr>
          <a:xfrm>
            <a:off x="6663030" y="5096019"/>
            <a:ext cx="3178057" cy="1555596"/>
          </a:xfrm>
          <a:prstGeom prst="roundRect">
            <a:avLst>
              <a:gd name="adj" fmla="val 10000"/>
            </a:avLst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2000" b="-12000"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B47888D-2645-05BC-BD9F-43018EB963FD}"/>
              </a:ext>
            </a:extLst>
          </p:cNvPr>
          <p:cNvSpPr/>
          <p:nvPr/>
        </p:nvSpPr>
        <p:spPr>
          <a:xfrm>
            <a:off x="9259503" y="991401"/>
            <a:ext cx="2714324" cy="1694047"/>
          </a:xfrm>
          <a:prstGeom prst="roundRect">
            <a:avLst>
              <a:gd name="adj" fmla="val 10000"/>
            </a:avLst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7000" b="-7000"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6CD2B8F-FADB-8BC9-D870-04295C67A965}"/>
              </a:ext>
            </a:extLst>
          </p:cNvPr>
          <p:cNvSpPr/>
          <p:nvPr/>
        </p:nvSpPr>
        <p:spPr>
          <a:xfrm>
            <a:off x="6784938" y="2927784"/>
            <a:ext cx="1933215" cy="2041962"/>
          </a:xfrm>
          <a:prstGeom prst="roundRect">
            <a:avLst>
              <a:gd name="adj" fmla="val 10000"/>
            </a:avLst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2000" r="-22000"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7C29969-CD0A-4293-132E-99BE53AB0A28}"/>
              </a:ext>
            </a:extLst>
          </p:cNvPr>
          <p:cNvSpPr/>
          <p:nvPr/>
        </p:nvSpPr>
        <p:spPr>
          <a:xfrm>
            <a:off x="207612" y="4957009"/>
            <a:ext cx="2641465" cy="1742173"/>
          </a:xfrm>
          <a:prstGeom prst="roundRect">
            <a:avLst>
              <a:gd name="adj" fmla="val 10000"/>
            </a:avLst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2000" r="-22000"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CEAC3E2-FCC5-EAF5-94B8-1A14E57D46FD}"/>
              </a:ext>
            </a:extLst>
          </p:cNvPr>
          <p:cNvSpPr/>
          <p:nvPr/>
        </p:nvSpPr>
        <p:spPr>
          <a:xfrm>
            <a:off x="2941187" y="5139891"/>
            <a:ext cx="3632868" cy="1552357"/>
          </a:xfrm>
          <a:prstGeom prst="roundRect">
            <a:avLst>
              <a:gd name="adj" fmla="val 10000"/>
            </a:avLst>
          </a:prstGeom>
          <a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000" r="-20000"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8D19A5E-6CDE-D320-CC84-62660BDF201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243" y="2762451"/>
            <a:ext cx="2762450" cy="211755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E1BD485-DEC3-3047-E88A-2CEBEC8DA570}"/>
              </a:ext>
            </a:extLst>
          </p:cNvPr>
          <p:cNvSpPr txBox="1"/>
          <p:nvPr/>
        </p:nvSpPr>
        <p:spPr>
          <a:xfrm>
            <a:off x="9827394" y="4908884"/>
            <a:ext cx="224268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b="1" dirty="0">
                <a:highlight>
                  <a:srgbClr val="FFFF00"/>
                </a:highlight>
              </a:rPr>
              <a:t>MOTHER DAIRY DANKUNI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b="1" u="none" strike="noStrike" dirty="0">
                <a:solidFill>
                  <a:schemeClr val="tx1"/>
                </a:solidFill>
                <a:effectLst/>
                <a:highlight>
                  <a:srgbClr val="FFFF00"/>
                </a:highlight>
              </a:rPr>
              <a:t>ANMOL INDUSTRY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b="1" dirty="0">
                <a:highlight>
                  <a:srgbClr val="FFFF00"/>
                </a:highlight>
              </a:rPr>
              <a:t>BHAGWATI PARLE INDUSTRY, DHULAGARGH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b="1" u="none" strike="noStrike" dirty="0">
                <a:solidFill>
                  <a:schemeClr val="tx1"/>
                </a:solidFill>
                <a:effectLst/>
                <a:highlight>
                  <a:srgbClr val="FFFF00"/>
                </a:highlight>
              </a:rPr>
              <a:t>FOOD PROCESSING CENTRE GOVT OF WEST BENGAL </a:t>
            </a:r>
            <a:endParaRPr lang="en-IN" sz="1400" dirty="0"/>
          </a:p>
        </p:txBody>
      </p:sp>
    </p:spTree>
    <p:extLst>
      <p:ext uri="{BB962C8B-B14F-4D97-AF65-F5344CB8AC3E}">
        <p14:creationId xmlns:p14="http://schemas.microsoft.com/office/powerpoint/2010/main" val="2195812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9C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E174E-8DB8-D247-815B-19537B914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20" y="365760"/>
            <a:ext cx="11614217" cy="683394"/>
          </a:xfrm>
        </p:spPr>
        <p:txBody>
          <a:bodyPr>
            <a:normAutofit fontScale="90000"/>
          </a:bodyPr>
          <a:lstStyle/>
          <a:p>
            <a:pPr algn="ctr"/>
            <a:r>
              <a:rPr lang="en-IN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NATIONAL NUTRITION WEEK CELEBRATION</a:t>
            </a:r>
            <a:br>
              <a:rPr lang="en-IN" dirty="0"/>
            </a:br>
            <a:r>
              <a:rPr lang="en-IN" sz="36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2017 &amp; 2018 </a:t>
            </a:r>
            <a:endParaRPr lang="en-IN" b="1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A76C18-C9FC-06A9-5D63-D573793E42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64" y="1257734"/>
            <a:ext cx="3806896" cy="250574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622578-E453-D1A9-251D-C9557E3CF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265" y="1260911"/>
            <a:ext cx="2597417" cy="25506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3A72EA-D557-8EFA-FC10-C5F4C23224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2" r="11146"/>
          <a:stretch/>
        </p:blipFill>
        <p:spPr>
          <a:xfrm>
            <a:off x="6689558" y="1232034"/>
            <a:ext cx="2541069" cy="25603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E1A4D5-607E-A4C9-0451-3B236FBA5C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3" r="20072"/>
          <a:stretch/>
        </p:blipFill>
        <p:spPr>
          <a:xfrm>
            <a:off x="9298004" y="1251283"/>
            <a:ext cx="2722372" cy="25506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9D68C2-F352-212E-D897-8803A0D6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888606"/>
            <a:ext cx="4456496" cy="28490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692690-694B-0EED-5A2D-8343AC2D7D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8" y="3907857"/>
            <a:ext cx="3977373" cy="28683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A71541-FE8F-4188-3508-187FEC0C306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" t="2105" r="19930" b="30386"/>
          <a:stretch/>
        </p:blipFill>
        <p:spPr>
          <a:xfrm>
            <a:off x="8884118" y="3859730"/>
            <a:ext cx="3108960" cy="282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083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9C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E174E-8DB8-D247-815B-19537B914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20" y="105878"/>
            <a:ext cx="11614217" cy="943276"/>
          </a:xfrm>
        </p:spPr>
        <p:txBody>
          <a:bodyPr>
            <a:normAutofit fontScale="90000"/>
          </a:bodyPr>
          <a:lstStyle/>
          <a:p>
            <a:pPr algn="ctr"/>
            <a:r>
              <a:rPr lang="en-IN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NATIONAL NUTRITION MONTH CELEBRATION</a:t>
            </a:r>
            <a:br>
              <a:rPr lang="en-IN" dirty="0"/>
            </a:br>
            <a:r>
              <a:rPr lang="en-IN" sz="31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2019 -2023</a:t>
            </a:r>
            <a:endParaRPr lang="en-IN" b="1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F9FE3EF-3C4B-BBFC-CEAD-3D9CEDD780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731" y="1039528"/>
            <a:ext cx="3167191" cy="21560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4AEADA-CF41-D779-9CD6-C72359694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3" y="1078031"/>
            <a:ext cx="2926080" cy="21945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1E7193-220A-2191-724E-65B2290AA8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5" r="13299" b="32211"/>
          <a:stretch/>
        </p:blipFill>
        <p:spPr>
          <a:xfrm>
            <a:off x="6362298" y="1044039"/>
            <a:ext cx="3137836" cy="21996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6D4858-147C-BCF2-1812-713E28AF44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473" y="847023"/>
            <a:ext cx="2295355" cy="25506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FC7171-F9E8-4073-56EE-7636B49AC8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83" y="3373059"/>
            <a:ext cx="1980749" cy="32779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7CF0A1E-FED9-AC49-08F9-AC2A8F5CF9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720" y="3394474"/>
            <a:ext cx="2462373" cy="18467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43CF38-EC89-95E6-0D1A-00A095B7FB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288" y="3291383"/>
            <a:ext cx="2984636" cy="19447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850A4E7-E9C9-C52D-F820-3FEC0F9394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376" y="5308497"/>
            <a:ext cx="3297405" cy="1462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DBDD591-CD79-AD3E-44B6-653142C8209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049"/>
          <a:stretch/>
        </p:blipFill>
        <p:spPr>
          <a:xfrm>
            <a:off x="8012834" y="3532472"/>
            <a:ext cx="2195817" cy="16504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AC9ACCC-0E12-914A-6835-FB8EF93503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968" y="5342022"/>
            <a:ext cx="3320532" cy="13523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578A504-3F4F-E47A-9EF1-545F4084CE2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283" y="3542097"/>
            <a:ext cx="1722922" cy="152079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6DE9C15-BFD0-B8F9-DE56-FC2A681148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255" y="5332394"/>
            <a:ext cx="2704699" cy="144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43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A4426-468B-68C7-CF82-21FA631D4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9132"/>
            <a:ext cx="10515600" cy="654519"/>
          </a:xfrm>
        </p:spPr>
        <p:txBody>
          <a:bodyPr>
            <a:normAutofit fontScale="90000"/>
          </a:bodyPr>
          <a:lstStyle/>
          <a:p>
            <a:pPr algn="ctr"/>
            <a:r>
              <a:rPr lang="en-IN" sz="5400" b="1" dirty="0">
                <a:solidFill>
                  <a:srgbClr val="FF0000"/>
                </a:solidFill>
                <a:latin typeface="Ink Free" panose="03080402000500000000" pitchFamily="66" charset="0"/>
              </a:rPr>
              <a:t>EVENTS</a:t>
            </a:r>
            <a:r>
              <a:rPr lang="en-IN" b="1" dirty="0">
                <a:solidFill>
                  <a:srgbClr val="FF0000"/>
                </a:solidFill>
                <a:latin typeface="Ink Free" panose="03080402000500000000" pitchFamily="66" charset="0"/>
              </a:rPr>
              <a:t> </a:t>
            </a:r>
            <a:br>
              <a:rPr lang="en-IN" b="1" dirty="0">
                <a:solidFill>
                  <a:srgbClr val="FF0000"/>
                </a:solidFill>
                <a:latin typeface="Ink Free" panose="03080402000500000000" pitchFamily="66" charset="0"/>
              </a:rPr>
            </a:br>
            <a:r>
              <a:rPr lang="en-IN" sz="2800" b="1" dirty="0">
                <a:solidFill>
                  <a:srgbClr val="FF0000"/>
                </a:solidFill>
              </a:rPr>
              <a:t>AT A GLANCE</a:t>
            </a:r>
            <a:endParaRPr lang="en-IN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D161C6D-E068-2991-CFAC-1CF30F3AB2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9" y="231006"/>
            <a:ext cx="3361847" cy="19548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6B4CDE-484C-AAA0-1F76-3BD5DC6CCF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328" y="1519385"/>
            <a:ext cx="1763356" cy="18494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30CFD4-1067-C96C-F8D3-32027FAF86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486" y="1162927"/>
            <a:ext cx="2254621" cy="23322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442E8B-73B8-89DB-C8A8-394F03C47C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493" y="110148"/>
            <a:ext cx="3932084" cy="21325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AD52C1-367E-4FF1-B92C-CDF7428667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467" y="2556388"/>
            <a:ext cx="4100363" cy="17713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4FEC7E-F8F4-C8EA-C98F-858B15C2C0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627" y="4494988"/>
            <a:ext cx="4385827" cy="21945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BCBE64-7964-4EFE-7376-8FB76902CB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6" y="5136754"/>
            <a:ext cx="3513767" cy="16233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E314AC-AF60-3D8D-5714-671C5BB559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45" y="2321342"/>
            <a:ext cx="3397902" cy="27319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12B547-EF43-D831-355E-62FE7BDA48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33" y="3508298"/>
            <a:ext cx="3764746" cy="32293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6882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5FA5A-5469-3A4F-A2E4-D52553E65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IN" sz="5400" b="1" dirty="0">
                <a:latin typeface="Ink Free" panose="03080402000500000000" pitchFamily="66" charset="0"/>
              </a:rPr>
              <a:t>EVENTS</a:t>
            </a:r>
            <a:r>
              <a:rPr lang="en-IN" sz="2800" b="1" dirty="0">
                <a:solidFill>
                  <a:srgbClr val="FF0000"/>
                </a:solidFill>
                <a:latin typeface="Ink Free" panose="03080402000500000000" pitchFamily="66" charset="0"/>
              </a:rPr>
              <a:t> </a:t>
            </a:r>
            <a:br>
              <a:rPr lang="en-IN" sz="2800" b="1" dirty="0">
                <a:solidFill>
                  <a:srgbClr val="FF0000"/>
                </a:solidFill>
                <a:latin typeface="Ink Free" panose="03080402000500000000" pitchFamily="66" charset="0"/>
              </a:rPr>
            </a:br>
            <a:r>
              <a:rPr lang="en-IN" sz="2800" b="1" dirty="0">
                <a:solidFill>
                  <a:srgbClr val="FF0000"/>
                </a:solidFill>
              </a:rPr>
              <a:t>AT A GLANCE</a:t>
            </a:r>
            <a:endParaRPr lang="en-IN" sz="28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C718C7F-C11A-B283-D4E7-350F5843DB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7" y="102975"/>
            <a:ext cx="4206611" cy="31561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BE8F6B-FF19-E2B9-7086-9B3B1C1FC4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17" y="3413076"/>
            <a:ext cx="2634759" cy="33246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EEC20D-AED3-8BE8-EFC2-BBFF8DF8DD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100" y="385012"/>
            <a:ext cx="3724977" cy="31573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592974-47CA-48B6-F1BE-6D3F345F3B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331" y="3465095"/>
            <a:ext cx="2631195" cy="33014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0498583-0D11-EAA8-AF44-0B9D4D79C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858" y="3705728"/>
            <a:ext cx="3561346" cy="300789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9344816-C6D3-FA4E-4506-E8F4E815088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" r="22140"/>
          <a:stretch/>
        </p:blipFill>
        <p:spPr>
          <a:xfrm>
            <a:off x="5765533" y="4735629"/>
            <a:ext cx="2695073" cy="19106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4889AC2-3A80-1F80-64F5-6797FC3FC5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658" y="1732547"/>
            <a:ext cx="2271763" cy="286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0917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162</Words>
  <Application>Microsoft Office PowerPoint</Application>
  <PresentationFormat>Widescreen</PresentationFormat>
  <Paragraphs>63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Adobe Gothic Std B</vt:lpstr>
      <vt:lpstr>Aharoni</vt:lpstr>
      <vt:lpstr>Arial</vt:lpstr>
      <vt:lpstr>Calibri</vt:lpstr>
      <vt:lpstr>Calibri Light</vt:lpstr>
      <vt:lpstr>Ink Free</vt:lpstr>
      <vt:lpstr>Office Theme</vt:lpstr>
      <vt:lpstr>COMMUNITY ACTIVITY  BY THE DEPARTMENT OF FOOD AND NUTRITION</vt:lpstr>
      <vt:lpstr>COMMUNITY ACTIVITY  BY THE DEPARTMENT OF FOOD AND NUTRITION</vt:lpstr>
      <vt:lpstr>PowerPoint Presentation</vt:lpstr>
      <vt:lpstr>INTERNSHIP AT SVS MARWARI HOSPITAL 2023</vt:lpstr>
      <vt:lpstr>INDUSTRIAL VISITS AT A GLANCE</vt:lpstr>
      <vt:lpstr>NATIONAL NUTRITION WEEK CELEBRATION 2017 &amp; 2018 </vt:lpstr>
      <vt:lpstr>NATIONAL NUTRITION MONTH CELEBRATION 2019 -2023</vt:lpstr>
      <vt:lpstr>EVENTS  AT A GLANCE</vt:lpstr>
      <vt:lpstr>EVENTS  AT A GLANCE</vt:lpstr>
      <vt:lpstr>STUDENTS SEMINAR AT A GLANCE</vt:lpstr>
      <vt:lpstr>RESULTS OF 6 YEARS (DEPARTMENT OF FOOD AND NUTRITION)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Soma Saha</dc:creator>
  <cp:lastModifiedBy>Soma Saha</cp:lastModifiedBy>
  <cp:revision>7</cp:revision>
  <dcterms:created xsi:type="dcterms:W3CDTF">2023-11-25T17:19:17Z</dcterms:created>
  <dcterms:modified xsi:type="dcterms:W3CDTF">2023-11-25T20:01:15Z</dcterms:modified>
</cp:coreProperties>
</file>