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31"/>
  </p:notesMasterIdLst>
  <p:sldIdLst>
    <p:sldId id="256" r:id="rId2"/>
    <p:sldId id="275" r:id="rId3"/>
    <p:sldId id="385" r:id="rId4"/>
    <p:sldId id="319" r:id="rId5"/>
    <p:sldId id="320" r:id="rId6"/>
    <p:sldId id="386" r:id="rId7"/>
    <p:sldId id="337" r:id="rId8"/>
    <p:sldId id="338" r:id="rId9"/>
    <p:sldId id="341" r:id="rId10"/>
    <p:sldId id="403" r:id="rId11"/>
    <p:sldId id="366" r:id="rId12"/>
    <p:sldId id="361" r:id="rId13"/>
    <p:sldId id="402" r:id="rId14"/>
    <p:sldId id="315" r:id="rId15"/>
    <p:sldId id="373" r:id="rId16"/>
    <p:sldId id="314" r:id="rId17"/>
    <p:sldId id="301" r:id="rId18"/>
    <p:sldId id="285" r:id="rId19"/>
    <p:sldId id="362" r:id="rId20"/>
    <p:sldId id="367" r:id="rId21"/>
    <p:sldId id="368" r:id="rId22"/>
    <p:sldId id="369" r:id="rId23"/>
    <p:sldId id="370" r:id="rId24"/>
    <p:sldId id="371" r:id="rId25"/>
    <p:sldId id="372" r:id="rId26"/>
    <p:sldId id="363" r:id="rId27"/>
    <p:sldId id="258" r:id="rId28"/>
    <p:sldId id="309" r:id="rId29"/>
    <p:sldId id="310"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IN"/>
              <a:t>STUDENT PROFILE </a:t>
            </a:r>
          </a:p>
          <a:p>
            <a:pPr>
              <a:defRPr/>
            </a:pPr>
            <a:r>
              <a:rPr lang="en-IN"/>
              <a:t>DEPARTMENT OF FOOD AND NUTRITION</a:t>
            </a:r>
          </a:p>
        </c:rich>
      </c:tx>
      <c:layout>
        <c:manualLayout>
          <c:xMode val="edge"/>
          <c:yMode val="edge"/>
          <c:x val="0.28066003817895047"/>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Sheet1!$E$6</c:f>
              <c:strCache>
                <c:ptCount val="1"/>
                <c:pt idx="0">
                  <c:v>INTAKE</c:v>
                </c:pt>
              </c:strCache>
            </c:strRef>
          </c:tx>
          <c:spPr>
            <a:solidFill>
              <a:srgbClr val="FFFF00"/>
            </a:solidFill>
            <a:ln w="19050" cap="rnd" cmpd="sng" algn="ctr">
              <a:solidFill>
                <a:schemeClr val="dk1"/>
              </a:solidFill>
              <a:prstDash val="solid"/>
              <a:round/>
            </a:ln>
            <a:effectLst/>
            <a:sp3d contourW="19050">
              <a:contourClr>
                <a:schemeClr val="dk1"/>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Sheet1!$D$7:$D$11</c:f>
              <c:strCache>
                <c:ptCount val="5"/>
                <c:pt idx="0">
                  <c:v>2017-18</c:v>
                </c:pt>
                <c:pt idx="1">
                  <c:v>2018-19</c:v>
                </c:pt>
                <c:pt idx="2">
                  <c:v>2019-20</c:v>
                </c:pt>
                <c:pt idx="3">
                  <c:v>2020-21</c:v>
                </c:pt>
                <c:pt idx="4">
                  <c:v>2021-22</c:v>
                </c:pt>
              </c:strCache>
            </c:strRef>
          </c:cat>
          <c:val>
            <c:numRef>
              <c:f>Sheet1!$E$7:$E$11</c:f>
              <c:numCache>
                <c:formatCode>General</c:formatCode>
                <c:ptCount val="5"/>
                <c:pt idx="0">
                  <c:v>53</c:v>
                </c:pt>
                <c:pt idx="1">
                  <c:v>58</c:v>
                </c:pt>
                <c:pt idx="2">
                  <c:v>64</c:v>
                </c:pt>
                <c:pt idx="3">
                  <c:v>64</c:v>
                </c:pt>
                <c:pt idx="4">
                  <c:v>64</c:v>
                </c:pt>
              </c:numCache>
            </c:numRef>
          </c:val>
          <c:extLst>
            <c:ext xmlns:c16="http://schemas.microsoft.com/office/drawing/2014/chart" uri="{C3380CC4-5D6E-409C-BE32-E72D297353CC}">
              <c16:uniqueId val="{00000000-0CC9-47F9-BBB1-2BC19153CFCF}"/>
            </c:ext>
          </c:extLst>
        </c:ser>
        <c:ser>
          <c:idx val="1"/>
          <c:order val="1"/>
          <c:tx>
            <c:strRef>
              <c:f>Sheet1!$F$6</c:f>
              <c:strCache>
                <c:ptCount val="1"/>
                <c:pt idx="0">
                  <c:v>NO OF STUDENT ADMITTED</c:v>
                </c:pt>
              </c:strCache>
            </c:strRef>
          </c:tx>
          <c:spPr>
            <a:solidFill>
              <a:srgbClr val="FF0000"/>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Sheet1!$D$7:$D$11</c:f>
              <c:strCache>
                <c:ptCount val="5"/>
                <c:pt idx="0">
                  <c:v>2017-18</c:v>
                </c:pt>
                <c:pt idx="1">
                  <c:v>2018-19</c:v>
                </c:pt>
                <c:pt idx="2">
                  <c:v>2019-20</c:v>
                </c:pt>
                <c:pt idx="3">
                  <c:v>2020-21</c:v>
                </c:pt>
                <c:pt idx="4">
                  <c:v>2021-22</c:v>
                </c:pt>
              </c:strCache>
            </c:strRef>
          </c:cat>
          <c:val>
            <c:numRef>
              <c:f>Sheet1!$F$7:$F$11</c:f>
              <c:numCache>
                <c:formatCode>General</c:formatCode>
                <c:ptCount val="5"/>
                <c:pt idx="0">
                  <c:v>30</c:v>
                </c:pt>
                <c:pt idx="1">
                  <c:v>37</c:v>
                </c:pt>
                <c:pt idx="2">
                  <c:v>44</c:v>
                </c:pt>
                <c:pt idx="3">
                  <c:v>37</c:v>
                </c:pt>
                <c:pt idx="4">
                  <c:v>46</c:v>
                </c:pt>
              </c:numCache>
            </c:numRef>
          </c:val>
          <c:extLst>
            <c:ext xmlns:c16="http://schemas.microsoft.com/office/drawing/2014/chart" uri="{C3380CC4-5D6E-409C-BE32-E72D297353CC}">
              <c16:uniqueId val="{00000001-0CC9-47F9-BBB1-2BC19153CFCF}"/>
            </c:ext>
          </c:extLst>
        </c:ser>
        <c:dLbls>
          <c:showLegendKey val="0"/>
          <c:showVal val="1"/>
          <c:showCatName val="0"/>
          <c:showSerName val="0"/>
          <c:showPercent val="0"/>
          <c:showBubbleSize val="0"/>
        </c:dLbls>
        <c:gapWidth val="65"/>
        <c:shape val="box"/>
        <c:axId val="2060317359"/>
        <c:axId val="2060303439"/>
        <c:axId val="0"/>
      </c:bar3DChart>
      <c:catAx>
        <c:axId val="2060317359"/>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1" i="0" u="none" strike="noStrike" kern="1200" cap="all" baseline="0">
                <a:solidFill>
                  <a:schemeClr val="dk1">
                    <a:lumMod val="75000"/>
                    <a:lumOff val="25000"/>
                  </a:schemeClr>
                </a:solidFill>
                <a:latin typeface="+mn-lt"/>
                <a:ea typeface="+mn-ea"/>
                <a:cs typeface="+mn-cs"/>
              </a:defRPr>
            </a:pPr>
            <a:endParaRPr lang="en-US"/>
          </a:p>
        </c:txPr>
        <c:crossAx val="2060303439"/>
        <c:crosses val="autoZero"/>
        <c:auto val="1"/>
        <c:lblAlgn val="ctr"/>
        <c:lblOffset val="100"/>
        <c:noMultiLvlLbl val="0"/>
      </c:catAx>
      <c:valAx>
        <c:axId val="2060303439"/>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crossAx val="2060317359"/>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Result</a:t>
            </a:r>
            <a:r>
              <a:rPr lang="en-US" baseline="0" dirty="0"/>
              <a:t> at a glance</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5.6710460358064221E-2"/>
          <c:y val="9.5974737410514974E-2"/>
          <c:w val="0.9215550157275807"/>
          <c:h val="0.81982428545946751"/>
        </c:manualLayout>
      </c:layout>
      <c:barChart>
        <c:barDir val="col"/>
        <c:grouping val="clustered"/>
        <c:varyColors val="0"/>
        <c:ser>
          <c:idx val="0"/>
          <c:order val="0"/>
          <c:tx>
            <c:strRef>
              <c:f>Sheet1!$D$4</c:f>
              <c:strCache>
                <c:ptCount val="1"/>
                <c:pt idx="0">
                  <c:v>Percentage</c:v>
                </c:pt>
              </c:strCache>
            </c:strRef>
          </c:tx>
          <c:spPr>
            <a:gradFill rotWithShape="1">
              <a:gsLst>
                <a:gs pos="0">
                  <a:schemeClr val="accent1"/>
                </a:gs>
                <a:gs pos="90000">
                  <a:schemeClr val="accent1">
                    <a:shade val="100000"/>
                    <a:satMod val="105000"/>
                  </a:schemeClr>
                </a:gs>
                <a:gs pos="100000">
                  <a:schemeClr val="accent1">
                    <a:shade val="80000"/>
                    <a:satMod val="120000"/>
                  </a:schemeClr>
                </a:gs>
              </a:gsLst>
              <a:path path="circle">
                <a:fillToRect l="100000" t="100000" r="100000" b="100000"/>
              </a:path>
            </a:gradFill>
            <a:ln>
              <a:noFill/>
            </a:ln>
            <a:effectLst>
              <a:outerShdw blurRad="57150" dist="19050" dir="5400000" algn="ctr" rotWithShape="0">
                <a:srgbClr val="000000">
                  <a:alpha val="63000"/>
                </a:srgbClr>
              </a:outerShdw>
            </a:effectLst>
            <a:scene3d>
              <a:camera prst="orthographicFront">
                <a:rot lat="0" lon="0" rev="0"/>
              </a:camera>
              <a:lightRig rig="brightRoom" dir="t"/>
            </a:scene3d>
            <a:sp3d extrusionH="12700" contourW="25400" prstMaterial="flat">
              <a:bevelT w="63500" h="152400" prst="angle"/>
              <a:contourClr>
                <a:scrgbClr r="0" g="0" b="0">
                  <a:shade val="27000"/>
                  <a:satMod val="12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Sheet1!$D$5:$D$10</c:f>
              <c:numCache>
                <c:formatCode>General</c:formatCode>
                <c:ptCount val="6"/>
                <c:pt idx="0">
                  <c:v>100</c:v>
                </c:pt>
                <c:pt idx="1">
                  <c:v>85</c:v>
                </c:pt>
                <c:pt idx="2">
                  <c:v>100</c:v>
                </c:pt>
                <c:pt idx="3">
                  <c:v>100</c:v>
                </c:pt>
                <c:pt idx="4">
                  <c:v>100</c:v>
                </c:pt>
                <c:pt idx="5">
                  <c:v>100</c:v>
                </c:pt>
              </c:numCache>
            </c:numRef>
          </c:val>
          <c:extLst>
            <c:ext xmlns:c16="http://schemas.microsoft.com/office/drawing/2014/chart" uri="{C3380CC4-5D6E-409C-BE32-E72D297353CC}">
              <c16:uniqueId val="{00000000-CD9F-4AB4-8296-30180B3388A2}"/>
            </c:ext>
          </c:extLst>
        </c:ser>
        <c:dLbls>
          <c:dLblPos val="outEnd"/>
          <c:showLegendKey val="0"/>
          <c:showVal val="1"/>
          <c:showCatName val="0"/>
          <c:showSerName val="0"/>
          <c:showPercent val="0"/>
          <c:showBubbleSize val="0"/>
        </c:dLbls>
        <c:gapWidth val="100"/>
        <c:overlap val="-24"/>
        <c:axId val="1345387727"/>
        <c:axId val="1212512255"/>
      </c:barChart>
      <c:catAx>
        <c:axId val="1345387727"/>
        <c:scaling>
          <c:orientation val="minMax"/>
        </c:scaling>
        <c:delete val="0"/>
        <c:axPos val="b"/>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400" b="1" i="0" u="none" strike="noStrike" kern="1200" baseline="0">
                <a:solidFill>
                  <a:schemeClr val="lt1">
                    <a:lumMod val="85000"/>
                  </a:schemeClr>
                </a:solidFill>
                <a:latin typeface="+mn-lt"/>
                <a:ea typeface="+mn-ea"/>
                <a:cs typeface="+mn-cs"/>
              </a:defRPr>
            </a:pPr>
            <a:endParaRPr lang="en-US"/>
          </a:p>
        </c:txPr>
        <c:crossAx val="1212512255"/>
        <c:crosses val="autoZero"/>
        <c:auto val="1"/>
        <c:lblAlgn val="ctr"/>
        <c:lblOffset val="100"/>
        <c:noMultiLvlLbl val="0"/>
      </c:catAx>
      <c:valAx>
        <c:axId val="1212512255"/>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lt1">
                    <a:lumMod val="85000"/>
                  </a:schemeClr>
                </a:solidFill>
                <a:latin typeface="+mn-lt"/>
                <a:ea typeface="+mn-ea"/>
                <a:cs typeface="+mn-cs"/>
              </a:defRPr>
            </a:pPr>
            <a:endParaRPr lang="en-US"/>
          </a:p>
        </c:txPr>
        <c:crossAx val="1345387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Sheet1!$B$3</c:f>
              <c:strCache>
                <c:ptCount val="1"/>
                <c:pt idx="0">
                  <c:v>POST GRADUATION</c:v>
                </c:pt>
              </c:strCache>
            </c:strRef>
          </c:tx>
          <c:spPr>
            <a:solidFill>
              <a:srgbClr val="FFC000"/>
            </a:soli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rgbClr r="0" g="0" b="0">
                  <a:shade val="27000"/>
                  <a:satMod val="12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Sheet1!$A$4:$A$8</c:f>
              <c:strCache>
                <c:ptCount val="5"/>
                <c:pt idx="0">
                  <c:v>2017-18</c:v>
                </c:pt>
                <c:pt idx="1">
                  <c:v>2018-19</c:v>
                </c:pt>
                <c:pt idx="2">
                  <c:v>2019-20</c:v>
                </c:pt>
                <c:pt idx="3">
                  <c:v>2020-21</c:v>
                </c:pt>
                <c:pt idx="4">
                  <c:v>2021-22</c:v>
                </c:pt>
              </c:strCache>
            </c:strRef>
          </c:cat>
          <c:val>
            <c:numRef>
              <c:f>Sheet1!$B$4:$B$8</c:f>
              <c:numCache>
                <c:formatCode>0.00%</c:formatCode>
                <c:ptCount val="5"/>
                <c:pt idx="0">
                  <c:v>0.66669999999999996</c:v>
                </c:pt>
                <c:pt idx="1">
                  <c:v>0.55559999999999998</c:v>
                </c:pt>
                <c:pt idx="2" formatCode="0%">
                  <c:v>0.6</c:v>
                </c:pt>
                <c:pt idx="3">
                  <c:v>0.71879999999999999</c:v>
                </c:pt>
                <c:pt idx="4">
                  <c:v>0.61760000000000004</c:v>
                </c:pt>
              </c:numCache>
            </c:numRef>
          </c:val>
          <c:extLst>
            <c:ext xmlns:c16="http://schemas.microsoft.com/office/drawing/2014/chart" uri="{C3380CC4-5D6E-409C-BE32-E72D297353CC}">
              <c16:uniqueId val="{00000000-E8B4-4883-82F6-2204F8DBF59B}"/>
            </c:ext>
          </c:extLst>
        </c:ser>
        <c:ser>
          <c:idx val="1"/>
          <c:order val="1"/>
          <c:tx>
            <c:strRef>
              <c:f>Sheet1!$C$3</c:f>
              <c:strCache>
                <c:ptCount val="1"/>
                <c:pt idx="0">
                  <c:v>OTHER PROGRAMMES</c:v>
                </c:pt>
              </c:strCache>
            </c:strRef>
          </c:tx>
          <c:spPr>
            <a:solidFill>
              <a:srgbClr val="FF0000"/>
            </a:soli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rgbClr r="0" g="0" b="0">
                  <a:shade val="27000"/>
                  <a:satMod val="12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Sheet1!$A$4:$A$8</c:f>
              <c:strCache>
                <c:ptCount val="5"/>
                <c:pt idx="0">
                  <c:v>2017-18</c:v>
                </c:pt>
                <c:pt idx="1">
                  <c:v>2018-19</c:v>
                </c:pt>
                <c:pt idx="2">
                  <c:v>2019-20</c:v>
                </c:pt>
                <c:pt idx="3">
                  <c:v>2020-21</c:v>
                </c:pt>
                <c:pt idx="4">
                  <c:v>2021-22</c:v>
                </c:pt>
              </c:strCache>
            </c:strRef>
          </c:cat>
          <c:val>
            <c:numRef>
              <c:f>Sheet1!$C$4:$C$8</c:f>
              <c:numCache>
                <c:formatCode>0.00%</c:formatCode>
                <c:ptCount val="5"/>
                <c:pt idx="0">
                  <c:v>0.2666</c:v>
                </c:pt>
                <c:pt idx="1">
                  <c:v>0.1666</c:v>
                </c:pt>
                <c:pt idx="2" formatCode="General">
                  <c:v>0</c:v>
                </c:pt>
                <c:pt idx="3">
                  <c:v>6.25E-2</c:v>
                </c:pt>
                <c:pt idx="4">
                  <c:v>2.9399999999999999E-2</c:v>
                </c:pt>
              </c:numCache>
            </c:numRef>
          </c:val>
          <c:extLst>
            <c:ext xmlns:c16="http://schemas.microsoft.com/office/drawing/2014/chart" uri="{C3380CC4-5D6E-409C-BE32-E72D297353CC}">
              <c16:uniqueId val="{00000001-E8B4-4883-82F6-2204F8DBF59B}"/>
            </c:ext>
          </c:extLst>
        </c:ser>
        <c:ser>
          <c:idx val="2"/>
          <c:order val="2"/>
          <c:tx>
            <c:strRef>
              <c:f>Sheet1!$D$3</c:f>
              <c:strCache>
                <c:ptCount val="1"/>
                <c:pt idx="0">
                  <c:v>JOB</c:v>
                </c:pt>
              </c:strCache>
            </c:strRef>
          </c:tx>
          <c:spPr>
            <a:solidFill>
              <a:schemeClr val="accent4">
                <a:lumMod val="60000"/>
                <a:lumOff val="40000"/>
              </a:schemeClr>
            </a:soli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rgbClr r="0" g="0" b="0">
                  <a:shade val="27000"/>
                  <a:satMod val="12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Sheet1!$A$4:$A$8</c:f>
              <c:strCache>
                <c:ptCount val="5"/>
                <c:pt idx="0">
                  <c:v>2017-18</c:v>
                </c:pt>
                <c:pt idx="1">
                  <c:v>2018-19</c:v>
                </c:pt>
                <c:pt idx="2">
                  <c:v>2019-20</c:v>
                </c:pt>
                <c:pt idx="3">
                  <c:v>2020-21</c:v>
                </c:pt>
                <c:pt idx="4">
                  <c:v>2021-22</c:v>
                </c:pt>
              </c:strCache>
            </c:strRef>
          </c:cat>
          <c:val>
            <c:numRef>
              <c:f>Sheet1!$D$4:$D$8</c:f>
              <c:numCache>
                <c:formatCode>0.00%</c:formatCode>
                <c:ptCount val="5"/>
                <c:pt idx="0">
                  <c:v>0.33329999999999999</c:v>
                </c:pt>
                <c:pt idx="1">
                  <c:v>5.5599999999999997E-2</c:v>
                </c:pt>
                <c:pt idx="2" formatCode="0%">
                  <c:v>0.05</c:v>
                </c:pt>
                <c:pt idx="3" formatCode="General">
                  <c:v>0</c:v>
                </c:pt>
                <c:pt idx="4">
                  <c:v>0.17649999999999999</c:v>
                </c:pt>
              </c:numCache>
            </c:numRef>
          </c:val>
          <c:extLst>
            <c:ext xmlns:c16="http://schemas.microsoft.com/office/drawing/2014/chart" uri="{C3380CC4-5D6E-409C-BE32-E72D297353CC}">
              <c16:uniqueId val="{00000002-E8B4-4883-82F6-2204F8DBF59B}"/>
            </c:ext>
          </c:extLst>
        </c:ser>
        <c:dLbls>
          <c:dLblPos val="outEnd"/>
          <c:showLegendKey val="0"/>
          <c:showVal val="1"/>
          <c:showCatName val="0"/>
          <c:showSerName val="0"/>
          <c:showPercent val="0"/>
          <c:showBubbleSize val="0"/>
        </c:dLbls>
        <c:gapWidth val="100"/>
        <c:overlap val="-24"/>
        <c:axId val="1893827712"/>
        <c:axId val="1893853632"/>
      </c:barChart>
      <c:catAx>
        <c:axId val="189382771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893853632"/>
        <c:crosses val="autoZero"/>
        <c:auto val="1"/>
        <c:lblAlgn val="ctr"/>
        <c:lblOffset val="100"/>
        <c:noMultiLvlLbl val="0"/>
      </c:catAx>
      <c:valAx>
        <c:axId val="189385363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893827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1629980856615369E-2"/>
          <c:y val="3.5252762559900674E-2"/>
          <c:w val="0.95674003828676923"/>
          <c:h val="0.90839656708244909"/>
        </c:manualLayout>
      </c:layout>
      <c:bar3DChart>
        <c:barDir val="col"/>
        <c:grouping val="percentStacked"/>
        <c:varyColors val="0"/>
        <c:ser>
          <c:idx val="0"/>
          <c:order val="0"/>
          <c:spPr>
            <a:solidFill>
              <a:srgbClr val="FF33CC"/>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Sheet1!$D$5:$D$11</c:f>
              <c:numCache>
                <c:formatCode>General</c:formatCode>
                <c:ptCount val="7"/>
                <c:pt idx="0">
                  <c:v>183</c:v>
                </c:pt>
                <c:pt idx="1">
                  <c:v>64</c:v>
                </c:pt>
                <c:pt idx="2">
                  <c:v>225</c:v>
                </c:pt>
                <c:pt idx="3">
                  <c:v>56</c:v>
                </c:pt>
                <c:pt idx="4">
                  <c:v>0</c:v>
                </c:pt>
                <c:pt idx="5">
                  <c:v>359</c:v>
                </c:pt>
                <c:pt idx="6">
                  <c:v>217</c:v>
                </c:pt>
              </c:numCache>
            </c:numRef>
          </c:val>
          <c:extLst>
            <c:ext xmlns:c16="http://schemas.microsoft.com/office/drawing/2014/chart" uri="{C3380CC4-5D6E-409C-BE32-E72D297353CC}">
              <c16:uniqueId val="{00000000-80A9-4112-8A41-7C903D2D68A8}"/>
            </c:ext>
          </c:extLst>
        </c:ser>
        <c:dLbls>
          <c:showLegendKey val="0"/>
          <c:showVal val="1"/>
          <c:showCatName val="0"/>
          <c:showSerName val="0"/>
          <c:showPercent val="0"/>
          <c:showBubbleSize val="0"/>
        </c:dLbls>
        <c:gapWidth val="150"/>
        <c:shape val="box"/>
        <c:axId val="1758452240"/>
        <c:axId val="1758461840"/>
        <c:axId val="0"/>
      </c:bar3DChart>
      <c:catAx>
        <c:axId val="1758452240"/>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58461840"/>
        <c:crosses val="autoZero"/>
        <c:auto val="0"/>
        <c:lblAlgn val="ctr"/>
        <c:lblOffset val="100"/>
        <c:noMultiLvlLbl val="0"/>
      </c:catAx>
      <c:valAx>
        <c:axId val="1758461840"/>
        <c:scaling>
          <c:orientation val="minMax"/>
        </c:scaling>
        <c:delete val="1"/>
        <c:axPos val="l"/>
        <c:majorGridlines>
          <c:spPr>
            <a:ln w="9525" cap="flat" cmpd="sng" algn="ctr">
              <a:solidFill>
                <a:schemeClr val="tx1"/>
              </a:solidFill>
              <a:round/>
            </a:ln>
            <a:effectLst>
              <a:outerShdw blurRad="50800" dist="38100" dir="2700000" algn="tl" rotWithShape="0">
                <a:prstClr val="black">
                  <a:alpha val="40000"/>
                </a:prstClr>
              </a:outerShdw>
            </a:effectLst>
          </c:spPr>
        </c:majorGridlines>
        <c:numFmt formatCode="0%" sourceLinked="1"/>
        <c:majorTickMark val="none"/>
        <c:minorTickMark val="none"/>
        <c:tickLblPos val="nextTo"/>
        <c:crossAx val="1758452240"/>
        <c:crosses val="autoZero"/>
        <c:crossBetween val="between"/>
      </c:valAx>
      <c:spPr>
        <a:solidFill>
          <a:schemeClr val="lt1"/>
        </a:solidFill>
        <a:ln w="19050" cap="rnd" cmpd="sng" algn="ctr">
          <a:solidFill>
            <a:schemeClr val="dk1"/>
          </a:solidFill>
          <a:prstDash val="solid"/>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6BCB45-2D63-4F2A-92D6-9BD7080C579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IN"/>
        </a:p>
      </dgm:t>
    </dgm:pt>
    <dgm:pt modelId="{30836265-EA7F-40CF-B9AC-E5F41E021F73}">
      <dgm:prSet phldrT="[Text]" custT="1"/>
      <dgm:spPr>
        <a:ln w="57150"/>
      </dgm:spPr>
      <dgm:t>
        <a:bodyPr/>
        <a:lstStyle/>
        <a:p>
          <a:r>
            <a:rPr lang="en-US" sz="2000" b="1" dirty="0">
              <a:solidFill>
                <a:schemeClr val="tx1"/>
              </a:solidFill>
              <a:latin typeface="Arial" pitchFamily="34" charset="0"/>
              <a:cs typeface="Arial" pitchFamily="34" charset="0"/>
            </a:rPr>
            <a:t>Participation in Health Camp during National Nutrition Month 2022</a:t>
          </a:r>
          <a:endParaRPr lang="en-IN" sz="2000" b="1" dirty="0">
            <a:solidFill>
              <a:schemeClr val="tx1"/>
            </a:solidFill>
            <a:latin typeface="Arial" pitchFamily="34" charset="0"/>
            <a:cs typeface="Arial" pitchFamily="34" charset="0"/>
          </a:endParaRPr>
        </a:p>
      </dgm:t>
    </dgm:pt>
    <dgm:pt modelId="{CF33B463-4704-48FA-A5C7-84D36E0A1A4D}" type="parTrans" cxnId="{CB54C087-75C9-4C1C-8130-CE2F94C9E2A4}">
      <dgm:prSet/>
      <dgm:spPr/>
      <dgm:t>
        <a:bodyPr/>
        <a:lstStyle/>
        <a:p>
          <a:endParaRPr lang="en-IN"/>
        </a:p>
      </dgm:t>
    </dgm:pt>
    <dgm:pt modelId="{EAB12DD1-485D-4AA2-B079-2160869379EF}" type="sibTrans" cxnId="{CB54C087-75C9-4C1C-8130-CE2F94C9E2A4}">
      <dgm:prSet/>
      <dgm:spPr/>
      <dgm:t>
        <a:bodyPr/>
        <a:lstStyle/>
        <a:p>
          <a:endParaRPr lang="en-IN"/>
        </a:p>
      </dgm:t>
    </dgm:pt>
    <dgm:pt modelId="{CAF26993-AE02-45CA-BA45-10E22BC1AE08}">
      <dgm:prSet phldrT="[Text]" custT="1"/>
      <dgm:spPr>
        <a:ln w="57150"/>
      </dgm:spPr>
      <dgm:t>
        <a:bodyPr/>
        <a:lstStyle/>
        <a:p>
          <a:r>
            <a:rPr lang="en-US" sz="2000" b="1" dirty="0">
              <a:solidFill>
                <a:schemeClr val="tx1"/>
              </a:solidFill>
              <a:latin typeface="Arial" pitchFamily="34" charset="0"/>
              <a:cs typeface="Arial" pitchFamily="34" charset="0"/>
            </a:rPr>
            <a:t>Participation in Science Day Programme 2023</a:t>
          </a:r>
          <a:endParaRPr lang="en-IN" sz="2000" b="1" dirty="0">
            <a:solidFill>
              <a:schemeClr val="tx1"/>
            </a:solidFill>
            <a:latin typeface="Arial" pitchFamily="34" charset="0"/>
            <a:cs typeface="Arial" pitchFamily="34" charset="0"/>
          </a:endParaRPr>
        </a:p>
      </dgm:t>
    </dgm:pt>
    <dgm:pt modelId="{91DEF8F4-E53F-45B0-8F6F-3B184C6E7F6B}" type="parTrans" cxnId="{3C60E791-5218-484A-9C1B-4B222E5372DC}">
      <dgm:prSet/>
      <dgm:spPr/>
      <dgm:t>
        <a:bodyPr/>
        <a:lstStyle/>
        <a:p>
          <a:endParaRPr lang="en-IN"/>
        </a:p>
      </dgm:t>
    </dgm:pt>
    <dgm:pt modelId="{C16B1D0B-D099-4539-90C3-8E3666AB9E1D}" type="sibTrans" cxnId="{3C60E791-5218-484A-9C1B-4B222E5372DC}">
      <dgm:prSet/>
      <dgm:spPr/>
      <dgm:t>
        <a:bodyPr/>
        <a:lstStyle/>
        <a:p>
          <a:endParaRPr lang="en-IN"/>
        </a:p>
      </dgm:t>
    </dgm:pt>
    <dgm:pt modelId="{6A348CE4-DFE1-4437-A72D-4B9902CF8FD3}">
      <dgm:prSet phldrT="[Text]" custT="1"/>
      <dgm:spPr>
        <a:ln w="57150"/>
      </dgm:spPr>
      <dgm:t>
        <a:bodyPr/>
        <a:lstStyle/>
        <a:p>
          <a:r>
            <a:rPr lang="en-US" sz="2000" b="1" dirty="0">
              <a:solidFill>
                <a:schemeClr val="tx1"/>
              </a:solidFill>
              <a:latin typeface="Arial" pitchFamily="34" charset="0"/>
              <a:cs typeface="Arial" pitchFamily="34" charset="0"/>
            </a:rPr>
            <a:t>Participation As speaker in Webinar during Pandemic on 1</a:t>
          </a:r>
          <a:r>
            <a:rPr lang="en-US" sz="2000" b="1" baseline="30000" dirty="0">
              <a:solidFill>
                <a:schemeClr val="tx1"/>
              </a:solidFill>
              <a:latin typeface="Arial" pitchFamily="34" charset="0"/>
              <a:cs typeface="Arial" pitchFamily="34" charset="0"/>
            </a:rPr>
            <a:t>st</a:t>
          </a:r>
          <a:r>
            <a:rPr lang="en-US" sz="2000" b="1" dirty="0">
              <a:solidFill>
                <a:schemeClr val="tx1"/>
              </a:solidFill>
              <a:latin typeface="Arial" pitchFamily="34" charset="0"/>
              <a:cs typeface="Arial" pitchFamily="34" charset="0"/>
            </a:rPr>
            <a:t> August 2020</a:t>
          </a:r>
          <a:endParaRPr lang="en-IN" sz="2000" b="1" dirty="0">
            <a:solidFill>
              <a:schemeClr val="tx1"/>
            </a:solidFill>
            <a:latin typeface="Arial" pitchFamily="34" charset="0"/>
            <a:cs typeface="Arial" pitchFamily="34" charset="0"/>
          </a:endParaRPr>
        </a:p>
      </dgm:t>
    </dgm:pt>
    <dgm:pt modelId="{96AE694A-0656-4DE5-853B-87EED346E7D9}" type="parTrans" cxnId="{E706D3F7-F010-43CE-B6E2-93DC14232610}">
      <dgm:prSet/>
      <dgm:spPr/>
      <dgm:t>
        <a:bodyPr/>
        <a:lstStyle/>
        <a:p>
          <a:endParaRPr lang="en-IN"/>
        </a:p>
      </dgm:t>
    </dgm:pt>
    <dgm:pt modelId="{2AFD9E88-8B84-441D-BEE8-9066F9A7A1AB}" type="sibTrans" cxnId="{E706D3F7-F010-43CE-B6E2-93DC14232610}">
      <dgm:prSet/>
      <dgm:spPr/>
      <dgm:t>
        <a:bodyPr/>
        <a:lstStyle/>
        <a:p>
          <a:endParaRPr lang="en-IN"/>
        </a:p>
      </dgm:t>
    </dgm:pt>
    <dgm:pt modelId="{CBE1FED8-ABC9-400D-B431-1BFB59F9D2C3}" type="pres">
      <dgm:prSet presAssocID="{846BCB45-2D63-4F2A-92D6-9BD7080C5795}" presName="Name0" presStyleCnt="0">
        <dgm:presLayoutVars>
          <dgm:dir/>
          <dgm:animLvl val="lvl"/>
          <dgm:resizeHandles val="exact"/>
        </dgm:presLayoutVars>
      </dgm:prSet>
      <dgm:spPr/>
    </dgm:pt>
    <dgm:pt modelId="{2E33A27B-4DE2-4356-9D41-8AD0016C8A1A}" type="pres">
      <dgm:prSet presAssocID="{30836265-EA7F-40CF-B9AC-E5F41E021F73}" presName="composite" presStyleCnt="0"/>
      <dgm:spPr/>
    </dgm:pt>
    <dgm:pt modelId="{9B54534A-B940-45CC-B23E-407CE1583562}" type="pres">
      <dgm:prSet presAssocID="{30836265-EA7F-40CF-B9AC-E5F41E021F73}" presName="parTx" presStyleLbl="alignNode1" presStyleIdx="0" presStyleCnt="3" custScaleY="123205" custLinFactX="15007" custLinFactY="-44749" custLinFactNeighborX="100000" custLinFactNeighborY="-100000">
        <dgm:presLayoutVars>
          <dgm:chMax val="0"/>
          <dgm:chPref val="0"/>
          <dgm:bulletEnabled val="1"/>
        </dgm:presLayoutVars>
      </dgm:prSet>
      <dgm:spPr/>
    </dgm:pt>
    <dgm:pt modelId="{3F481543-A1B3-4C82-BA9A-5E6148325533}" type="pres">
      <dgm:prSet presAssocID="{30836265-EA7F-40CF-B9AC-E5F41E021F73}" presName="desTx" presStyleLbl="alignAccFollowNode1" presStyleIdx="0" presStyleCnt="3" custScaleY="85366">
        <dgm:presLayoutVars>
          <dgm:bulletEnabled val="1"/>
        </dgm:presLayoutVars>
      </dgm:prSet>
      <dgm:spPr/>
    </dgm:pt>
    <dgm:pt modelId="{52EC2CEB-D151-449A-BF4C-9E5649585961}" type="pres">
      <dgm:prSet presAssocID="{EAB12DD1-485D-4AA2-B079-2160869379EF}" presName="space" presStyleCnt="0"/>
      <dgm:spPr/>
    </dgm:pt>
    <dgm:pt modelId="{C54DE341-5BCE-4A9C-9CB9-E2C330BB401D}" type="pres">
      <dgm:prSet presAssocID="{CAF26993-AE02-45CA-BA45-10E22BC1AE08}" presName="composite" presStyleCnt="0"/>
      <dgm:spPr/>
    </dgm:pt>
    <dgm:pt modelId="{1147EEB6-8C1E-451F-9FD9-B074FE82AB89}" type="pres">
      <dgm:prSet presAssocID="{CAF26993-AE02-45CA-BA45-10E22BC1AE08}" presName="parTx" presStyleLbl="alignNode1" presStyleIdx="1" presStyleCnt="3" custScaleY="121593" custLinFactX="8561" custLinFactY="-41348" custLinFactNeighborX="100000" custLinFactNeighborY="-100000">
        <dgm:presLayoutVars>
          <dgm:chMax val="0"/>
          <dgm:chPref val="0"/>
          <dgm:bulletEnabled val="1"/>
        </dgm:presLayoutVars>
      </dgm:prSet>
      <dgm:spPr/>
    </dgm:pt>
    <dgm:pt modelId="{F325801D-0C99-40DB-BC1C-6F1917FC3E27}" type="pres">
      <dgm:prSet presAssocID="{CAF26993-AE02-45CA-BA45-10E22BC1AE08}" presName="desTx" presStyleLbl="alignAccFollowNode1" presStyleIdx="1" presStyleCnt="3" custScaleX="77082" custScaleY="39983" custLinFactNeighborX="-4144" custLinFactNeighborY="-30561">
        <dgm:presLayoutVars>
          <dgm:bulletEnabled val="1"/>
        </dgm:presLayoutVars>
      </dgm:prSet>
      <dgm:spPr/>
    </dgm:pt>
    <dgm:pt modelId="{5F25CA7E-2DE9-4925-924B-A060FC5469A8}" type="pres">
      <dgm:prSet presAssocID="{C16B1D0B-D099-4539-90C3-8E3666AB9E1D}" presName="space" presStyleCnt="0"/>
      <dgm:spPr/>
    </dgm:pt>
    <dgm:pt modelId="{532EFE7E-765D-43C1-A8CA-CA1290DE48D8}" type="pres">
      <dgm:prSet presAssocID="{6A348CE4-DFE1-4437-A72D-4B9902CF8FD3}" presName="composite" presStyleCnt="0"/>
      <dgm:spPr/>
    </dgm:pt>
    <dgm:pt modelId="{C0616FE7-88C5-4D52-9A9A-C38FE307518F}" type="pres">
      <dgm:prSet presAssocID="{6A348CE4-DFE1-4437-A72D-4B9902CF8FD3}" presName="parTx" presStyleLbl="alignNode1" presStyleIdx="2" presStyleCnt="3" custScaleX="95065" custScaleY="119055" custLinFactX="-100000" custLinFactY="-47323" custLinFactNeighborX="-132798" custLinFactNeighborY="-100000">
        <dgm:presLayoutVars>
          <dgm:chMax val="0"/>
          <dgm:chPref val="0"/>
          <dgm:bulletEnabled val="1"/>
        </dgm:presLayoutVars>
      </dgm:prSet>
      <dgm:spPr/>
    </dgm:pt>
    <dgm:pt modelId="{581ACA9C-D41D-481C-BA16-BDE2B8B63C17}" type="pres">
      <dgm:prSet presAssocID="{6A348CE4-DFE1-4437-A72D-4B9902CF8FD3}" presName="desTx" presStyleLbl="alignAccFollowNode1" presStyleIdx="2" presStyleCnt="3" custScaleX="76174" custScaleY="59705" custLinFactNeighborX="414" custLinFactNeighborY="-22048">
        <dgm:presLayoutVars>
          <dgm:bulletEnabled val="1"/>
        </dgm:presLayoutVars>
      </dgm:prSet>
      <dgm:spPr/>
    </dgm:pt>
  </dgm:ptLst>
  <dgm:cxnLst>
    <dgm:cxn modelId="{95841D14-2FDC-4620-BF13-114B3AC87241}" type="presOf" srcId="{6A348CE4-DFE1-4437-A72D-4B9902CF8FD3}" destId="{C0616FE7-88C5-4D52-9A9A-C38FE307518F}" srcOrd="0" destOrd="0" presId="urn:microsoft.com/office/officeart/2005/8/layout/hList1"/>
    <dgm:cxn modelId="{69DC4039-7D97-4071-B5D4-19F62C2F79C5}" type="presOf" srcId="{846BCB45-2D63-4F2A-92D6-9BD7080C5795}" destId="{CBE1FED8-ABC9-400D-B431-1BFB59F9D2C3}" srcOrd="0" destOrd="0" presId="urn:microsoft.com/office/officeart/2005/8/layout/hList1"/>
    <dgm:cxn modelId="{9CD1EE3B-F0FA-4C3A-8DC5-C4937580F7D8}" type="presOf" srcId="{30836265-EA7F-40CF-B9AC-E5F41E021F73}" destId="{9B54534A-B940-45CC-B23E-407CE1583562}" srcOrd="0" destOrd="0" presId="urn:microsoft.com/office/officeart/2005/8/layout/hList1"/>
    <dgm:cxn modelId="{CB54C087-75C9-4C1C-8130-CE2F94C9E2A4}" srcId="{846BCB45-2D63-4F2A-92D6-9BD7080C5795}" destId="{30836265-EA7F-40CF-B9AC-E5F41E021F73}" srcOrd="0" destOrd="0" parTransId="{CF33B463-4704-48FA-A5C7-84D36E0A1A4D}" sibTransId="{EAB12DD1-485D-4AA2-B079-2160869379EF}"/>
    <dgm:cxn modelId="{3C60E791-5218-484A-9C1B-4B222E5372DC}" srcId="{846BCB45-2D63-4F2A-92D6-9BD7080C5795}" destId="{CAF26993-AE02-45CA-BA45-10E22BC1AE08}" srcOrd="1" destOrd="0" parTransId="{91DEF8F4-E53F-45B0-8F6F-3B184C6E7F6B}" sibTransId="{C16B1D0B-D099-4539-90C3-8E3666AB9E1D}"/>
    <dgm:cxn modelId="{286117AD-C73C-4B19-9B8C-5A2B6695F802}" type="presOf" srcId="{CAF26993-AE02-45CA-BA45-10E22BC1AE08}" destId="{1147EEB6-8C1E-451F-9FD9-B074FE82AB89}" srcOrd="0" destOrd="0" presId="urn:microsoft.com/office/officeart/2005/8/layout/hList1"/>
    <dgm:cxn modelId="{E706D3F7-F010-43CE-B6E2-93DC14232610}" srcId="{846BCB45-2D63-4F2A-92D6-9BD7080C5795}" destId="{6A348CE4-DFE1-4437-A72D-4B9902CF8FD3}" srcOrd="2" destOrd="0" parTransId="{96AE694A-0656-4DE5-853B-87EED346E7D9}" sibTransId="{2AFD9E88-8B84-441D-BEE8-9066F9A7A1AB}"/>
    <dgm:cxn modelId="{FB3593A6-B5C1-43B8-A0B2-D0970272DFED}" type="presParOf" srcId="{CBE1FED8-ABC9-400D-B431-1BFB59F9D2C3}" destId="{2E33A27B-4DE2-4356-9D41-8AD0016C8A1A}" srcOrd="0" destOrd="0" presId="urn:microsoft.com/office/officeart/2005/8/layout/hList1"/>
    <dgm:cxn modelId="{85FD0DB9-F165-4BF7-A138-87ED0BC66CFC}" type="presParOf" srcId="{2E33A27B-4DE2-4356-9D41-8AD0016C8A1A}" destId="{9B54534A-B940-45CC-B23E-407CE1583562}" srcOrd="0" destOrd="0" presId="urn:microsoft.com/office/officeart/2005/8/layout/hList1"/>
    <dgm:cxn modelId="{F6E04BEB-A087-4940-809C-13CDDBAF7347}" type="presParOf" srcId="{2E33A27B-4DE2-4356-9D41-8AD0016C8A1A}" destId="{3F481543-A1B3-4C82-BA9A-5E6148325533}" srcOrd="1" destOrd="0" presId="urn:microsoft.com/office/officeart/2005/8/layout/hList1"/>
    <dgm:cxn modelId="{3880CEDE-7845-4230-ACE1-7E54A46EFEA8}" type="presParOf" srcId="{CBE1FED8-ABC9-400D-B431-1BFB59F9D2C3}" destId="{52EC2CEB-D151-449A-BF4C-9E5649585961}" srcOrd="1" destOrd="0" presId="urn:microsoft.com/office/officeart/2005/8/layout/hList1"/>
    <dgm:cxn modelId="{94CF4DFF-5888-4ABC-8D39-B72851F04CDB}" type="presParOf" srcId="{CBE1FED8-ABC9-400D-B431-1BFB59F9D2C3}" destId="{C54DE341-5BCE-4A9C-9CB9-E2C330BB401D}" srcOrd="2" destOrd="0" presId="urn:microsoft.com/office/officeart/2005/8/layout/hList1"/>
    <dgm:cxn modelId="{C3799FD2-CE86-41E4-AF2C-DB57E00B9AC6}" type="presParOf" srcId="{C54DE341-5BCE-4A9C-9CB9-E2C330BB401D}" destId="{1147EEB6-8C1E-451F-9FD9-B074FE82AB89}" srcOrd="0" destOrd="0" presId="urn:microsoft.com/office/officeart/2005/8/layout/hList1"/>
    <dgm:cxn modelId="{A258E225-225F-45EC-995D-D3AB21B42D95}" type="presParOf" srcId="{C54DE341-5BCE-4A9C-9CB9-E2C330BB401D}" destId="{F325801D-0C99-40DB-BC1C-6F1917FC3E27}" srcOrd="1" destOrd="0" presId="urn:microsoft.com/office/officeart/2005/8/layout/hList1"/>
    <dgm:cxn modelId="{138CA678-F397-438F-AF5E-4E30C36A0F02}" type="presParOf" srcId="{CBE1FED8-ABC9-400D-B431-1BFB59F9D2C3}" destId="{5F25CA7E-2DE9-4925-924B-A060FC5469A8}" srcOrd="3" destOrd="0" presId="urn:microsoft.com/office/officeart/2005/8/layout/hList1"/>
    <dgm:cxn modelId="{68D405F3-21DE-4796-83BC-8D505E461BC4}" type="presParOf" srcId="{CBE1FED8-ABC9-400D-B431-1BFB59F9D2C3}" destId="{532EFE7E-765D-43C1-A8CA-CA1290DE48D8}" srcOrd="4" destOrd="0" presId="urn:microsoft.com/office/officeart/2005/8/layout/hList1"/>
    <dgm:cxn modelId="{C24E71AB-FF66-4D82-ABE3-02D90A9F7AFB}" type="presParOf" srcId="{532EFE7E-765D-43C1-A8CA-CA1290DE48D8}" destId="{C0616FE7-88C5-4D52-9A9A-C38FE307518F}" srcOrd="0" destOrd="0" presId="urn:microsoft.com/office/officeart/2005/8/layout/hList1"/>
    <dgm:cxn modelId="{F4D5A353-4ADF-4890-938A-A2E7C90092DE}" type="presParOf" srcId="{532EFE7E-765D-43C1-A8CA-CA1290DE48D8}" destId="{581ACA9C-D41D-481C-BA16-BDE2B8B63C1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4534A-B940-45CC-B23E-407CE1583562}">
      <dsp:nvSpPr>
        <dsp:cNvPr id="0" name=""/>
        <dsp:cNvSpPr/>
      </dsp:nvSpPr>
      <dsp:spPr>
        <a:xfrm>
          <a:off x="3763997" y="110708"/>
          <a:ext cx="3200962" cy="1280384"/>
        </a:xfrm>
        <a:prstGeom prst="rect">
          <a:avLst/>
        </a:prstGeom>
        <a:solidFill>
          <a:schemeClr val="accent1">
            <a:hueOff val="0"/>
            <a:satOff val="0"/>
            <a:lumOff val="0"/>
            <a:alphaOff val="0"/>
          </a:schemeClr>
        </a:solidFill>
        <a:ln w="571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Arial" pitchFamily="34" charset="0"/>
              <a:cs typeface="Arial" pitchFamily="34" charset="0"/>
            </a:rPr>
            <a:t>Participation in Health Camp during National Nutrition Month 2022</a:t>
          </a:r>
          <a:endParaRPr lang="en-IN" sz="2000" b="1" kern="1200" dirty="0">
            <a:solidFill>
              <a:schemeClr val="tx1"/>
            </a:solidFill>
            <a:latin typeface="Arial" pitchFamily="34" charset="0"/>
            <a:cs typeface="Arial" pitchFamily="34" charset="0"/>
          </a:endParaRPr>
        </a:p>
      </dsp:txBody>
      <dsp:txXfrm>
        <a:off x="3763997" y="110708"/>
        <a:ext cx="3200962" cy="1280384"/>
      </dsp:txXfrm>
    </dsp:sp>
    <dsp:sp modelId="{3F481543-A1B3-4C82-BA9A-5E6148325533}">
      <dsp:nvSpPr>
        <dsp:cNvPr id="0" name=""/>
        <dsp:cNvSpPr/>
      </dsp:nvSpPr>
      <dsp:spPr>
        <a:xfrm>
          <a:off x="82667" y="2774799"/>
          <a:ext cx="3200962" cy="71"/>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47EEB6-8C1E-451F-9FD9-B074FE82AB89}">
      <dsp:nvSpPr>
        <dsp:cNvPr id="0" name=""/>
        <dsp:cNvSpPr/>
      </dsp:nvSpPr>
      <dsp:spPr>
        <a:xfrm>
          <a:off x="7155388" y="126578"/>
          <a:ext cx="3200962" cy="1280384"/>
        </a:xfrm>
        <a:prstGeom prst="rect">
          <a:avLst/>
        </a:prstGeom>
        <a:solidFill>
          <a:schemeClr val="accent1">
            <a:hueOff val="0"/>
            <a:satOff val="0"/>
            <a:lumOff val="0"/>
            <a:alphaOff val="0"/>
          </a:schemeClr>
        </a:solidFill>
        <a:ln w="571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Arial" pitchFamily="34" charset="0"/>
              <a:cs typeface="Arial" pitchFamily="34" charset="0"/>
            </a:rPr>
            <a:t>Participation in Science Day Programme 2023</a:t>
          </a:r>
          <a:endParaRPr lang="en-IN" sz="2000" b="1" kern="1200" dirty="0">
            <a:solidFill>
              <a:schemeClr val="tx1"/>
            </a:solidFill>
            <a:latin typeface="Arial" pitchFamily="34" charset="0"/>
            <a:cs typeface="Arial" pitchFamily="34" charset="0"/>
          </a:endParaRPr>
        </a:p>
      </dsp:txBody>
      <dsp:txXfrm>
        <a:off x="7155388" y="126578"/>
        <a:ext cx="3200962" cy="1280384"/>
      </dsp:txXfrm>
    </dsp:sp>
    <dsp:sp modelId="{F325801D-0C99-40DB-BC1C-6F1917FC3E27}">
      <dsp:nvSpPr>
        <dsp:cNvPr id="0" name=""/>
        <dsp:cNvSpPr/>
      </dsp:nvSpPr>
      <dsp:spPr>
        <a:xfrm>
          <a:off x="3912251" y="2781671"/>
          <a:ext cx="1901894" cy="1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616FE7-88C5-4D52-9A9A-C38FE307518F}">
      <dsp:nvSpPr>
        <dsp:cNvPr id="0" name=""/>
        <dsp:cNvSpPr/>
      </dsp:nvSpPr>
      <dsp:spPr>
        <a:xfrm>
          <a:off x="296830" y="140373"/>
          <a:ext cx="2892822" cy="1217197"/>
        </a:xfrm>
        <a:prstGeom prst="rect">
          <a:avLst/>
        </a:prstGeom>
        <a:solidFill>
          <a:schemeClr val="accent1">
            <a:hueOff val="0"/>
            <a:satOff val="0"/>
            <a:lumOff val="0"/>
            <a:alphaOff val="0"/>
          </a:schemeClr>
        </a:solidFill>
        <a:ln w="571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Arial" pitchFamily="34" charset="0"/>
              <a:cs typeface="Arial" pitchFamily="34" charset="0"/>
            </a:rPr>
            <a:t>Participation As speaker in Webinar during Pandemic on 1</a:t>
          </a:r>
          <a:r>
            <a:rPr lang="en-US" sz="2000" b="1" kern="1200" baseline="30000" dirty="0">
              <a:solidFill>
                <a:schemeClr val="tx1"/>
              </a:solidFill>
              <a:latin typeface="Arial" pitchFamily="34" charset="0"/>
              <a:cs typeface="Arial" pitchFamily="34" charset="0"/>
            </a:rPr>
            <a:t>st</a:t>
          </a:r>
          <a:r>
            <a:rPr lang="en-US" sz="2000" b="1" kern="1200" dirty="0">
              <a:solidFill>
                <a:schemeClr val="tx1"/>
              </a:solidFill>
              <a:latin typeface="Arial" pitchFamily="34" charset="0"/>
              <a:cs typeface="Arial" pitchFamily="34" charset="0"/>
            </a:rPr>
            <a:t> August 2020</a:t>
          </a:r>
          <a:endParaRPr lang="en-IN" sz="2000" b="1" kern="1200" dirty="0">
            <a:solidFill>
              <a:schemeClr val="tx1"/>
            </a:solidFill>
            <a:latin typeface="Arial" pitchFamily="34" charset="0"/>
            <a:cs typeface="Arial" pitchFamily="34" charset="0"/>
          </a:endParaRPr>
        </a:p>
      </dsp:txBody>
      <dsp:txXfrm>
        <a:off x="296830" y="140373"/>
        <a:ext cx="2892822" cy="1217197"/>
      </dsp:txXfrm>
    </dsp:sp>
    <dsp:sp modelId="{581ACA9C-D41D-481C-BA16-BDE2B8B63C17}">
      <dsp:nvSpPr>
        <dsp:cNvPr id="0" name=""/>
        <dsp:cNvSpPr/>
      </dsp:nvSpPr>
      <dsp:spPr>
        <a:xfrm>
          <a:off x="7606344" y="2819441"/>
          <a:ext cx="1857351" cy="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233C53-6B1B-46A4-82E2-DCD69027054A}" type="datetimeFigureOut">
              <a:rPr lang="en-IN" smtClean="0"/>
              <a:t>24-09-2023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38586-1EBC-4065-AB8C-88CC5F6D473A}" type="slidenum">
              <a:rPr lang="en-IN" smtClean="0"/>
              <a:t>‹#›</a:t>
            </a:fld>
            <a:endParaRPr lang="en-IN"/>
          </a:p>
        </p:txBody>
      </p:sp>
    </p:spTree>
    <p:extLst>
      <p:ext uri="{BB962C8B-B14F-4D97-AF65-F5344CB8AC3E}">
        <p14:creationId xmlns:p14="http://schemas.microsoft.com/office/powerpoint/2010/main" val="424727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CB1C4B4-8EB9-4B63-8E08-09011A1287A3}" type="slidenum">
              <a:rPr lang="en-IN" smtClean="0"/>
              <a:t>10</a:t>
            </a:fld>
            <a:endParaRPr lang="en-IN"/>
          </a:p>
        </p:txBody>
      </p:sp>
    </p:spTree>
    <p:extLst>
      <p:ext uri="{BB962C8B-B14F-4D97-AF65-F5344CB8AC3E}">
        <p14:creationId xmlns:p14="http://schemas.microsoft.com/office/powerpoint/2010/main" val="922142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C8D4801-90B2-4D5F-AB57-1925330B4E50}" type="datetimeFigureOut">
              <a:rPr lang="en-IN" smtClean="0"/>
              <a:t>24-09-2023</a:t>
            </a:fld>
            <a:endParaRPr lang="en-IN"/>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IN"/>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E5C7A46-CBD4-4E52-BA5F-1503AD5C4DED}" type="slidenum">
              <a:rPr lang="en-IN" smtClean="0"/>
              <a:t>‹#›</a:t>
            </a:fld>
            <a:endParaRPr lang="en-IN"/>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9848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8D4801-90B2-4D5F-AB57-1925330B4E50}" type="datetimeFigureOut">
              <a:rPr lang="en-IN" smtClean="0"/>
              <a:t>24-09-2023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E5C7A46-CBD4-4E52-BA5F-1503AD5C4DED}" type="slidenum">
              <a:rPr lang="en-IN" smtClean="0"/>
              <a:t>‹#›</a:t>
            </a:fld>
            <a:endParaRPr lang="en-IN"/>
          </a:p>
        </p:txBody>
      </p:sp>
    </p:spTree>
    <p:extLst>
      <p:ext uri="{BB962C8B-B14F-4D97-AF65-F5344CB8AC3E}">
        <p14:creationId xmlns:p14="http://schemas.microsoft.com/office/powerpoint/2010/main" val="2508580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8D4801-90B2-4D5F-AB57-1925330B4E50}" type="datetimeFigureOut">
              <a:rPr lang="en-IN" smtClean="0"/>
              <a:t>24-09-2023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E5C7A46-CBD4-4E52-BA5F-1503AD5C4DED}" type="slidenum">
              <a:rPr lang="en-IN" smtClean="0"/>
              <a:t>‹#›</a:t>
            </a:fld>
            <a:endParaRPr lang="en-IN"/>
          </a:p>
        </p:txBody>
      </p:sp>
    </p:spTree>
    <p:extLst>
      <p:ext uri="{BB962C8B-B14F-4D97-AF65-F5344CB8AC3E}">
        <p14:creationId xmlns:p14="http://schemas.microsoft.com/office/powerpoint/2010/main" val="3203668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8D4801-90B2-4D5F-AB57-1925330B4E50}" type="datetimeFigureOut">
              <a:rPr lang="en-IN" smtClean="0"/>
              <a:t>24-09-2023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E5C7A46-CBD4-4E52-BA5F-1503AD5C4DED}" type="slidenum">
              <a:rPr lang="en-IN" smtClean="0"/>
              <a:t>‹#›</a:t>
            </a:fld>
            <a:endParaRPr lang="en-IN"/>
          </a:p>
        </p:txBody>
      </p:sp>
    </p:spTree>
    <p:extLst>
      <p:ext uri="{BB962C8B-B14F-4D97-AF65-F5344CB8AC3E}">
        <p14:creationId xmlns:p14="http://schemas.microsoft.com/office/powerpoint/2010/main" val="240647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8D4801-90B2-4D5F-AB57-1925330B4E50}" type="datetimeFigureOut">
              <a:rPr lang="en-IN" smtClean="0"/>
              <a:t>24-09-2023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E5C7A46-CBD4-4E52-BA5F-1503AD5C4DED}" type="slidenum">
              <a:rPr lang="en-IN" smtClean="0"/>
              <a:t>‹#›</a:t>
            </a:fld>
            <a:endParaRPr lang="en-IN"/>
          </a:p>
        </p:txBody>
      </p:sp>
    </p:spTree>
    <p:extLst>
      <p:ext uri="{BB962C8B-B14F-4D97-AF65-F5344CB8AC3E}">
        <p14:creationId xmlns:p14="http://schemas.microsoft.com/office/powerpoint/2010/main" val="182964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8D4801-90B2-4D5F-AB57-1925330B4E50}" type="datetimeFigureOut">
              <a:rPr lang="en-IN" smtClean="0"/>
              <a:t>24-09-2023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E5C7A46-CBD4-4E52-BA5F-1503AD5C4DED}" type="slidenum">
              <a:rPr lang="en-IN" smtClean="0"/>
              <a:t>‹#›</a:t>
            </a:fld>
            <a:endParaRPr lang="en-IN"/>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23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8D4801-90B2-4D5F-AB57-1925330B4E50}" type="datetimeFigureOut">
              <a:rPr lang="en-IN" smtClean="0"/>
              <a:t>24-09-2023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E5C7A46-CBD4-4E52-BA5F-1503AD5C4DED}" type="slidenum">
              <a:rPr lang="en-IN" smtClean="0"/>
              <a:t>‹#›</a:t>
            </a:fld>
            <a:endParaRPr lang="en-IN"/>
          </a:p>
        </p:txBody>
      </p:sp>
    </p:spTree>
    <p:extLst>
      <p:ext uri="{BB962C8B-B14F-4D97-AF65-F5344CB8AC3E}">
        <p14:creationId xmlns:p14="http://schemas.microsoft.com/office/powerpoint/2010/main" val="3866172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8D4801-90B2-4D5F-AB57-1925330B4E50}" type="datetimeFigureOut">
              <a:rPr lang="en-IN" smtClean="0"/>
              <a:t>24-09-2023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1E5C7A46-CBD4-4E52-BA5F-1503AD5C4DED}" type="slidenum">
              <a:rPr lang="en-IN" smtClean="0"/>
              <a:t>‹#›</a:t>
            </a:fld>
            <a:endParaRPr lang="en-IN"/>
          </a:p>
        </p:txBody>
      </p:sp>
    </p:spTree>
    <p:extLst>
      <p:ext uri="{BB962C8B-B14F-4D97-AF65-F5344CB8AC3E}">
        <p14:creationId xmlns:p14="http://schemas.microsoft.com/office/powerpoint/2010/main" val="2826598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8D4801-90B2-4D5F-AB57-1925330B4E50}" type="datetimeFigureOut">
              <a:rPr lang="en-IN" smtClean="0"/>
              <a:t>24-09-2023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1E5C7A46-CBD4-4E52-BA5F-1503AD5C4DED}" type="slidenum">
              <a:rPr lang="en-IN" smtClean="0"/>
              <a:t>‹#›</a:t>
            </a:fld>
            <a:endParaRPr lang="en-IN"/>
          </a:p>
        </p:txBody>
      </p:sp>
    </p:spTree>
    <p:extLst>
      <p:ext uri="{BB962C8B-B14F-4D97-AF65-F5344CB8AC3E}">
        <p14:creationId xmlns:p14="http://schemas.microsoft.com/office/powerpoint/2010/main" val="2697960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8D4801-90B2-4D5F-AB57-1925330B4E50}" type="datetimeFigureOut">
              <a:rPr lang="en-IN" smtClean="0"/>
              <a:t>24-09-2023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1E5C7A46-CBD4-4E52-BA5F-1503AD5C4DED}" type="slidenum">
              <a:rPr lang="en-IN" smtClean="0"/>
              <a:t>‹#›</a:t>
            </a:fld>
            <a:endParaRPr lang="en-IN"/>
          </a:p>
        </p:txBody>
      </p:sp>
    </p:spTree>
    <p:extLst>
      <p:ext uri="{BB962C8B-B14F-4D97-AF65-F5344CB8AC3E}">
        <p14:creationId xmlns:p14="http://schemas.microsoft.com/office/powerpoint/2010/main" val="1876467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8D4801-90B2-4D5F-AB57-1925330B4E50}" type="datetimeFigureOut">
              <a:rPr lang="en-IN" smtClean="0"/>
              <a:t>24-09-2023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E5C7A46-CBD4-4E52-BA5F-1503AD5C4DED}" type="slidenum">
              <a:rPr lang="en-IN" smtClean="0"/>
              <a:t>‹#›</a:t>
            </a:fld>
            <a:endParaRPr lang="en-IN"/>
          </a:p>
        </p:txBody>
      </p:sp>
    </p:spTree>
    <p:extLst>
      <p:ext uri="{BB962C8B-B14F-4D97-AF65-F5344CB8AC3E}">
        <p14:creationId xmlns:p14="http://schemas.microsoft.com/office/powerpoint/2010/main" val="2787761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8D4801-90B2-4D5F-AB57-1925330B4E50}" type="datetimeFigureOut">
              <a:rPr lang="en-IN" smtClean="0"/>
              <a:t>24-09-2023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E5C7A46-CBD4-4E52-BA5F-1503AD5C4DED}" type="slidenum">
              <a:rPr lang="en-IN" smtClean="0"/>
              <a:t>‹#›</a:t>
            </a:fld>
            <a:endParaRPr lang="en-IN"/>
          </a:p>
        </p:txBody>
      </p:sp>
    </p:spTree>
    <p:extLst>
      <p:ext uri="{BB962C8B-B14F-4D97-AF65-F5344CB8AC3E}">
        <p14:creationId xmlns:p14="http://schemas.microsoft.com/office/powerpoint/2010/main" val="579024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BC8D4801-90B2-4D5F-AB57-1925330B4E50}" type="datetimeFigureOut">
              <a:rPr lang="en-IN" smtClean="0"/>
              <a:t>24-09-2023</a:t>
            </a:fld>
            <a:endParaRPr lang="en-IN"/>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IN"/>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1E5C7A46-CBD4-4E52-BA5F-1503AD5C4DED}" type="slidenum">
              <a:rPr lang="en-IN" smtClean="0"/>
              <a:t>‹#›</a:t>
            </a:fld>
            <a:endParaRPr lang="en-IN"/>
          </a:p>
        </p:txBody>
      </p:sp>
    </p:spTree>
    <p:extLst>
      <p:ext uri="{BB962C8B-B14F-4D97-AF65-F5344CB8AC3E}">
        <p14:creationId xmlns:p14="http://schemas.microsoft.com/office/powerpoint/2010/main" val="117342367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rive.google.com/drive/folders/1N2LwEremoIvqKnuYsEtpgdpBeZG8DtUT?usp=drive_link"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chart" Target="../charts/chart4.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Layout" Target="../diagrams/layout1.xml"/><Relationship Id="rId7" Type="http://schemas.openxmlformats.org/officeDocument/2006/relationships/image" Target="../media/image59.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25DDC-5562-C570-F326-CBBC451AF227}"/>
              </a:ext>
            </a:extLst>
          </p:cNvPr>
          <p:cNvSpPr>
            <a:spLocks noGrp="1"/>
          </p:cNvSpPr>
          <p:nvPr>
            <p:ph type="ctrTitle"/>
          </p:nvPr>
        </p:nvSpPr>
        <p:spPr/>
        <p:txBody>
          <a:bodyPr/>
          <a:lstStyle/>
          <a:p>
            <a:r>
              <a:rPr lang="en-IN" b="1" dirty="0"/>
              <a:t>DEPARTMENTAL ACTIVITIES</a:t>
            </a:r>
          </a:p>
        </p:txBody>
      </p:sp>
      <p:sp>
        <p:nvSpPr>
          <p:cNvPr id="3" name="Subtitle 2">
            <a:extLst>
              <a:ext uri="{FF2B5EF4-FFF2-40B4-BE49-F238E27FC236}">
                <a16:creationId xmlns:a16="http://schemas.microsoft.com/office/drawing/2014/main" id="{DCCF9AF0-453B-A626-C0B4-42D387156694}"/>
              </a:ext>
            </a:extLst>
          </p:cNvPr>
          <p:cNvSpPr>
            <a:spLocks noGrp="1"/>
          </p:cNvSpPr>
          <p:nvPr>
            <p:ph type="subTitle" idx="1"/>
          </p:nvPr>
        </p:nvSpPr>
        <p:spPr/>
        <p:txBody>
          <a:bodyPr>
            <a:normAutofit/>
          </a:bodyPr>
          <a:lstStyle/>
          <a:p>
            <a:r>
              <a:rPr lang="en-IN" sz="5400" dirty="0"/>
              <a:t>FOOD AND NUTRITION</a:t>
            </a:r>
          </a:p>
        </p:txBody>
      </p:sp>
    </p:spTree>
    <p:extLst>
      <p:ext uri="{BB962C8B-B14F-4D97-AF65-F5344CB8AC3E}">
        <p14:creationId xmlns:p14="http://schemas.microsoft.com/office/powerpoint/2010/main" val="398433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DA293-D748-5836-69A7-8BE1AC2A8936}"/>
              </a:ext>
            </a:extLst>
          </p:cNvPr>
          <p:cNvSpPr>
            <a:spLocks noGrp="1"/>
          </p:cNvSpPr>
          <p:nvPr>
            <p:ph type="title"/>
          </p:nvPr>
        </p:nvSpPr>
        <p:spPr>
          <a:xfrm>
            <a:off x="677334" y="185058"/>
            <a:ext cx="8596668" cy="1132114"/>
          </a:xfrm>
        </p:spPr>
        <p:txBody>
          <a:bodyPr>
            <a:normAutofit fontScale="90000"/>
          </a:bodyPr>
          <a:lstStyle/>
          <a:p>
            <a:pPr algn="ctr"/>
            <a:r>
              <a:rPr lang="en-IN" dirty="0">
                <a:solidFill>
                  <a:srgbClr val="FF0000"/>
                </a:solidFill>
              </a:rPr>
              <a:t>RESULTS OF 6 YEARS</a:t>
            </a:r>
            <a:br>
              <a:rPr lang="en-IN" dirty="0">
                <a:solidFill>
                  <a:srgbClr val="FF0000"/>
                </a:solidFill>
              </a:rPr>
            </a:br>
            <a:r>
              <a:rPr lang="en-IN" dirty="0">
                <a:solidFill>
                  <a:srgbClr val="FF0000"/>
                </a:solidFill>
              </a:rPr>
              <a:t>(</a:t>
            </a:r>
            <a:r>
              <a:rPr lang="en-IN" sz="2400" dirty="0">
                <a:solidFill>
                  <a:srgbClr val="FF0000"/>
                </a:solidFill>
              </a:rPr>
              <a:t>DEPARTMENT OF FOOD AND NUTRITION)</a:t>
            </a:r>
          </a:p>
        </p:txBody>
      </p:sp>
      <p:graphicFrame>
        <p:nvGraphicFramePr>
          <p:cNvPr id="10" name="Content Placeholder 9">
            <a:extLst>
              <a:ext uri="{FF2B5EF4-FFF2-40B4-BE49-F238E27FC236}">
                <a16:creationId xmlns:a16="http://schemas.microsoft.com/office/drawing/2014/main" id="{141F8031-7FDA-165D-F324-096F8E3F44BC}"/>
              </a:ext>
            </a:extLst>
          </p:cNvPr>
          <p:cNvGraphicFramePr>
            <a:graphicFrameLocks noGrp="1"/>
          </p:cNvGraphicFramePr>
          <p:nvPr>
            <p:ph sz="half" idx="1"/>
          </p:nvPr>
        </p:nvGraphicFramePr>
        <p:xfrm>
          <a:off x="536349" y="1269224"/>
          <a:ext cx="4183061" cy="4638781"/>
        </p:xfrm>
        <a:graphic>
          <a:graphicData uri="http://schemas.openxmlformats.org/drawingml/2006/table">
            <a:tbl>
              <a:tblPr>
                <a:tableStyleId>{69CF1AB2-1976-4502-BF36-3FF5EA218861}</a:tableStyleId>
              </a:tblPr>
              <a:tblGrid>
                <a:gridCol w="550101">
                  <a:extLst>
                    <a:ext uri="{9D8B030D-6E8A-4147-A177-3AD203B41FA5}">
                      <a16:colId xmlns:a16="http://schemas.microsoft.com/office/drawing/2014/main" val="2855276226"/>
                    </a:ext>
                  </a:extLst>
                </a:gridCol>
                <a:gridCol w="550101">
                  <a:extLst>
                    <a:ext uri="{9D8B030D-6E8A-4147-A177-3AD203B41FA5}">
                      <a16:colId xmlns:a16="http://schemas.microsoft.com/office/drawing/2014/main" val="306588922"/>
                    </a:ext>
                  </a:extLst>
                </a:gridCol>
                <a:gridCol w="905375">
                  <a:extLst>
                    <a:ext uri="{9D8B030D-6E8A-4147-A177-3AD203B41FA5}">
                      <a16:colId xmlns:a16="http://schemas.microsoft.com/office/drawing/2014/main" val="2799016216"/>
                    </a:ext>
                  </a:extLst>
                </a:gridCol>
                <a:gridCol w="1501318">
                  <a:extLst>
                    <a:ext uri="{9D8B030D-6E8A-4147-A177-3AD203B41FA5}">
                      <a16:colId xmlns:a16="http://schemas.microsoft.com/office/drawing/2014/main" val="131006182"/>
                    </a:ext>
                  </a:extLst>
                </a:gridCol>
                <a:gridCol w="676166">
                  <a:extLst>
                    <a:ext uri="{9D8B030D-6E8A-4147-A177-3AD203B41FA5}">
                      <a16:colId xmlns:a16="http://schemas.microsoft.com/office/drawing/2014/main" val="2991389672"/>
                    </a:ext>
                  </a:extLst>
                </a:gridCol>
              </a:tblGrid>
              <a:tr h="662683">
                <a:tc>
                  <a:txBody>
                    <a:bodyPr/>
                    <a:lstStyle/>
                    <a:p>
                      <a:pPr algn="ctr" fontAlgn="b"/>
                      <a:r>
                        <a:rPr lang="en-IN" sz="1600" b="1" u="none" strike="noStrike" dirty="0">
                          <a:effectLst/>
                        </a:rPr>
                        <a:t>SL NO</a:t>
                      </a:r>
                      <a:endParaRPr lang="en-IN" sz="1600" b="1" i="0" u="none" strike="noStrike" dirty="0">
                        <a:solidFill>
                          <a:srgbClr val="000000"/>
                        </a:solidFill>
                        <a:effectLst/>
                        <a:latin typeface="Calibri" panose="020F0502020204030204" pitchFamily="34" charset="0"/>
                      </a:endParaRPr>
                    </a:p>
                  </a:txBody>
                  <a:tcPr marL="5730" marR="5730" marT="5730" marB="0" anchor="b"/>
                </a:tc>
                <a:tc>
                  <a:txBody>
                    <a:bodyPr/>
                    <a:lstStyle/>
                    <a:p>
                      <a:pPr algn="ctr" fontAlgn="b"/>
                      <a:r>
                        <a:rPr lang="en-IN" sz="1600" b="1" u="none" strike="noStrike" dirty="0">
                          <a:effectLst/>
                        </a:rPr>
                        <a:t>Year</a:t>
                      </a:r>
                      <a:endParaRPr lang="en-IN" sz="1600" b="1" i="0" u="none" strike="noStrike" dirty="0">
                        <a:solidFill>
                          <a:srgbClr val="000000"/>
                        </a:solidFill>
                        <a:effectLst/>
                        <a:latin typeface="Calibri" panose="020F0502020204030204" pitchFamily="34" charset="0"/>
                      </a:endParaRPr>
                    </a:p>
                  </a:txBody>
                  <a:tcPr marL="5730" marR="5730" marT="5730" marB="0" anchor="b"/>
                </a:tc>
                <a:tc>
                  <a:txBody>
                    <a:bodyPr/>
                    <a:lstStyle/>
                    <a:p>
                      <a:pPr algn="ctr" fontAlgn="b"/>
                      <a:r>
                        <a:rPr lang="en-IN" sz="1600" b="1" u="none" strike="noStrike">
                          <a:effectLst/>
                        </a:rPr>
                        <a:t>No. of Student</a:t>
                      </a:r>
                      <a:endParaRPr lang="en-IN" sz="1600" b="1" i="0" u="none" strike="noStrike">
                        <a:solidFill>
                          <a:srgbClr val="000000"/>
                        </a:solidFill>
                        <a:effectLst/>
                        <a:latin typeface="Calibri" panose="020F0502020204030204" pitchFamily="34" charset="0"/>
                      </a:endParaRPr>
                    </a:p>
                  </a:txBody>
                  <a:tcPr marL="5730" marR="5730" marT="5730" marB="0" anchor="b"/>
                </a:tc>
                <a:tc>
                  <a:txBody>
                    <a:bodyPr/>
                    <a:lstStyle/>
                    <a:p>
                      <a:pPr algn="ctr" fontAlgn="b"/>
                      <a:r>
                        <a:rPr lang="en-IN" sz="1600" b="1" u="none" strike="noStrike" dirty="0">
                          <a:effectLst/>
                        </a:rPr>
                        <a:t>No. Of Qualified Students</a:t>
                      </a:r>
                      <a:endParaRPr lang="en-IN" sz="1600" b="1" i="0" u="none" strike="noStrike" dirty="0">
                        <a:solidFill>
                          <a:srgbClr val="000000"/>
                        </a:solidFill>
                        <a:effectLst/>
                        <a:latin typeface="Calibri" panose="020F0502020204030204" pitchFamily="34" charset="0"/>
                      </a:endParaRPr>
                    </a:p>
                  </a:txBody>
                  <a:tcPr marL="5730" marR="5730" marT="5730" marB="0" anchor="b"/>
                </a:tc>
                <a:tc>
                  <a:txBody>
                    <a:bodyPr/>
                    <a:lstStyle/>
                    <a:p>
                      <a:pPr algn="ctr" fontAlgn="b"/>
                      <a:r>
                        <a:rPr lang="en-IN" sz="1600" b="1" u="none" strike="noStrike">
                          <a:effectLst/>
                        </a:rPr>
                        <a:t>Percentage</a:t>
                      </a:r>
                      <a:endParaRPr lang="en-IN" sz="1600" b="1" i="0" u="none" strike="noStrike">
                        <a:solidFill>
                          <a:srgbClr val="000000"/>
                        </a:solidFill>
                        <a:effectLst/>
                        <a:latin typeface="Calibri" panose="020F0502020204030204" pitchFamily="34" charset="0"/>
                      </a:endParaRPr>
                    </a:p>
                  </a:txBody>
                  <a:tcPr marL="5730" marR="5730" marT="5730" marB="0" anchor="b"/>
                </a:tc>
                <a:extLst>
                  <a:ext uri="{0D108BD9-81ED-4DB2-BD59-A6C34878D82A}">
                    <a16:rowId xmlns:a16="http://schemas.microsoft.com/office/drawing/2014/main" val="377625195"/>
                  </a:ext>
                </a:extLst>
              </a:tr>
              <a:tr h="662683">
                <a:tc>
                  <a:txBody>
                    <a:bodyPr/>
                    <a:lstStyle/>
                    <a:p>
                      <a:pPr algn="ctr" fontAlgn="b"/>
                      <a:r>
                        <a:rPr lang="en-IN" sz="1600" b="1" u="none" strike="noStrike">
                          <a:effectLst/>
                        </a:rPr>
                        <a:t>1</a:t>
                      </a:r>
                      <a:endParaRPr lang="en-IN" sz="1600" b="1" i="0" u="none" strike="noStrike">
                        <a:solidFill>
                          <a:srgbClr val="000000"/>
                        </a:solidFill>
                        <a:effectLst/>
                        <a:latin typeface="Calibri" panose="020F0502020204030204" pitchFamily="34" charset="0"/>
                      </a:endParaRPr>
                    </a:p>
                  </a:txBody>
                  <a:tcPr marL="5730" marR="5730" marT="5730" marB="0" anchor="b"/>
                </a:tc>
                <a:tc>
                  <a:txBody>
                    <a:bodyPr/>
                    <a:lstStyle/>
                    <a:p>
                      <a:pPr algn="ctr" fontAlgn="b"/>
                      <a:r>
                        <a:rPr lang="en-IN" sz="1600" b="1" u="none" strike="noStrike" dirty="0">
                          <a:effectLst/>
                        </a:rPr>
                        <a:t>2018</a:t>
                      </a:r>
                      <a:endParaRPr lang="en-IN" sz="1600" b="1" i="0" u="none" strike="noStrike" dirty="0">
                        <a:solidFill>
                          <a:srgbClr val="000000"/>
                        </a:solidFill>
                        <a:effectLst/>
                        <a:latin typeface="Calibri" panose="020F0502020204030204" pitchFamily="34" charset="0"/>
                      </a:endParaRPr>
                    </a:p>
                  </a:txBody>
                  <a:tcPr marL="5730" marR="5730" marT="5730" marB="0" anchor="b"/>
                </a:tc>
                <a:tc>
                  <a:txBody>
                    <a:bodyPr/>
                    <a:lstStyle/>
                    <a:p>
                      <a:pPr algn="ctr" fontAlgn="b"/>
                      <a:r>
                        <a:rPr lang="en-IN" sz="1600" b="1" u="none" strike="noStrike" dirty="0">
                          <a:effectLst/>
                        </a:rPr>
                        <a:t>19</a:t>
                      </a:r>
                      <a:endParaRPr lang="en-IN" sz="1600" b="1" i="0" u="none" strike="noStrike" dirty="0">
                        <a:solidFill>
                          <a:srgbClr val="000000"/>
                        </a:solidFill>
                        <a:effectLst/>
                        <a:latin typeface="Calibri" panose="020F0502020204030204" pitchFamily="34" charset="0"/>
                      </a:endParaRPr>
                    </a:p>
                  </a:txBody>
                  <a:tcPr marL="5730" marR="5730" marT="5730" marB="0" anchor="b"/>
                </a:tc>
                <a:tc>
                  <a:txBody>
                    <a:bodyPr/>
                    <a:lstStyle/>
                    <a:p>
                      <a:pPr algn="ctr" fontAlgn="b"/>
                      <a:r>
                        <a:rPr lang="en-IN" sz="1600" b="1" u="none" strike="noStrike" dirty="0">
                          <a:effectLst/>
                        </a:rPr>
                        <a:t>19</a:t>
                      </a:r>
                      <a:endParaRPr lang="en-IN" sz="1600" b="1" i="0" u="none" strike="noStrike" dirty="0">
                        <a:solidFill>
                          <a:srgbClr val="000000"/>
                        </a:solidFill>
                        <a:effectLst/>
                        <a:latin typeface="Calibri" panose="020F0502020204030204" pitchFamily="34" charset="0"/>
                      </a:endParaRPr>
                    </a:p>
                  </a:txBody>
                  <a:tcPr marL="5730" marR="5730" marT="5730" marB="0" anchor="b"/>
                </a:tc>
                <a:tc>
                  <a:txBody>
                    <a:bodyPr/>
                    <a:lstStyle/>
                    <a:p>
                      <a:pPr algn="ctr" fontAlgn="b"/>
                      <a:r>
                        <a:rPr lang="en-IN" sz="1600" b="1" u="none" strike="noStrike">
                          <a:effectLst/>
                        </a:rPr>
                        <a:t>100</a:t>
                      </a:r>
                      <a:endParaRPr lang="en-IN" sz="1600" b="1" i="0" u="none" strike="noStrike">
                        <a:solidFill>
                          <a:srgbClr val="000000"/>
                        </a:solidFill>
                        <a:effectLst/>
                        <a:latin typeface="Calibri" panose="020F0502020204030204" pitchFamily="34" charset="0"/>
                      </a:endParaRPr>
                    </a:p>
                  </a:txBody>
                  <a:tcPr marL="5730" marR="5730" marT="5730" marB="0" anchor="b"/>
                </a:tc>
                <a:extLst>
                  <a:ext uri="{0D108BD9-81ED-4DB2-BD59-A6C34878D82A}">
                    <a16:rowId xmlns:a16="http://schemas.microsoft.com/office/drawing/2014/main" val="3338688036"/>
                  </a:ext>
                </a:extLst>
              </a:tr>
              <a:tr h="662683">
                <a:tc>
                  <a:txBody>
                    <a:bodyPr/>
                    <a:lstStyle/>
                    <a:p>
                      <a:pPr algn="ctr" fontAlgn="b"/>
                      <a:r>
                        <a:rPr lang="en-IN" sz="1600" b="1" u="none" strike="noStrike">
                          <a:effectLst/>
                        </a:rPr>
                        <a:t>2</a:t>
                      </a:r>
                      <a:endParaRPr lang="en-IN" sz="1600" b="1" i="0" u="none" strike="noStrike">
                        <a:solidFill>
                          <a:srgbClr val="000000"/>
                        </a:solidFill>
                        <a:effectLst/>
                        <a:latin typeface="Calibri" panose="020F0502020204030204" pitchFamily="34" charset="0"/>
                      </a:endParaRPr>
                    </a:p>
                  </a:txBody>
                  <a:tcPr marL="5730" marR="5730" marT="5730" marB="0" anchor="b"/>
                </a:tc>
                <a:tc>
                  <a:txBody>
                    <a:bodyPr/>
                    <a:lstStyle/>
                    <a:p>
                      <a:pPr algn="ctr" fontAlgn="b"/>
                      <a:r>
                        <a:rPr lang="en-IN" sz="1600" b="1" u="none" strike="noStrike">
                          <a:effectLst/>
                        </a:rPr>
                        <a:t>2019</a:t>
                      </a:r>
                      <a:endParaRPr lang="en-IN" sz="1600" b="1" i="0" u="none" strike="noStrike">
                        <a:solidFill>
                          <a:srgbClr val="000000"/>
                        </a:solidFill>
                        <a:effectLst/>
                        <a:latin typeface="Calibri" panose="020F0502020204030204" pitchFamily="34" charset="0"/>
                      </a:endParaRPr>
                    </a:p>
                  </a:txBody>
                  <a:tcPr marL="5730" marR="5730" marT="5730" marB="0" anchor="b"/>
                </a:tc>
                <a:tc>
                  <a:txBody>
                    <a:bodyPr/>
                    <a:lstStyle/>
                    <a:p>
                      <a:pPr algn="ctr" fontAlgn="b"/>
                      <a:r>
                        <a:rPr lang="en-IN" sz="1600" b="1" u="none" strike="noStrike" dirty="0">
                          <a:effectLst/>
                        </a:rPr>
                        <a:t>20</a:t>
                      </a:r>
                      <a:endParaRPr lang="en-IN" sz="1600" b="1" i="0" u="none" strike="noStrike" dirty="0">
                        <a:solidFill>
                          <a:srgbClr val="000000"/>
                        </a:solidFill>
                        <a:effectLst/>
                        <a:latin typeface="Calibri" panose="020F0502020204030204" pitchFamily="34" charset="0"/>
                      </a:endParaRPr>
                    </a:p>
                  </a:txBody>
                  <a:tcPr marL="5730" marR="5730" marT="5730" marB="0" anchor="b"/>
                </a:tc>
                <a:tc>
                  <a:txBody>
                    <a:bodyPr/>
                    <a:lstStyle/>
                    <a:p>
                      <a:pPr algn="ctr" fontAlgn="b"/>
                      <a:r>
                        <a:rPr lang="en-IN" sz="1600" b="1" u="none" strike="noStrike" dirty="0">
                          <a:effectLst/>
                        </a:rPr>
                        <a:t>17</a:t>
                      </a:r>
                      <a:endParaRPr lang="en-IN" sz="1600" b="1" i="0" u="none" strike="noStrike" dirty="0">
                        <a:solidFill>
                          <a:srgbClr val="000000"/>
                        </a:solidFill>
                        <a:effectLst/>
                        <a:latin typeface="Calibri" panose="020F0502020204030204" pitchFamily="34" charset="0"/>
                      </a:endParaRPr>
                    </a:p>
                  </a:txBody>
                  <a:tcPr marL="5730" marR="5730" marT="5730" marB="0" anchor="b"/>
                </a:tc>
                <a:tc>
                  <a:txBody>
                    <a:bodyPr/>
                    <a:lstStyle/>
                    <a:p>
                      <a:pPr algn="ctr" fontAlgn="b"/>
                      <a:r>
                        <a:rPr lang="en-IN" sz="1600" b="1" u="none" strike="noStrike">
                          <a:effectLst/>
                        </a:rPr>
                        <a:t>85</a:t>
                      </a:r>
                      <a:endParaRPr lang="en-IN" sz="1600" b="1" i="0" u="none" strike="noStrike">
                        <a:solidFill>
                          <a:srgbClr val="000000"/>
                        </a:solidFill>
                        <a:effectLst/>
                        <a:latin typeface="Calibri" panose="020F0502020204030204" pitchFamily="34" charset="0"/>
                      </a:endParaRPr>
                    </a:p>
                  </a:txBody>
                  <a:tcPr marL="5730" marR="5730" marT="5730" marB="0" anchor="b"/>
                </a:tc>
                <a:extLst>
                  <a:ext uri="{0D108BD9-81ED-4DB2-BD59-A6C34878D82A}">
                    <a16:rowId xmlns:a16="http://schemas.microsoft.com/office/drawing/2014/main" val="2364577751"/>
                  </a:ext>
                </a:extLst>
              </a:tr>
              <a:tr h="662683">
                <a:tc>
                  <a:txBody>
                    <a:bodyPr/>
                    <a:lstStyle/>
                    <a:p>
                      <a:pPr algn="ctr" fontAlgn="b"/>
                      <a:r>
                        <a:rPr lang="en-IN" sz="1600" b="1" u="none" strike="noStrike">
                          <a:effectLst/>
                        </a:rPr>
                        <a:t>3</a:t>
                      </a:r>
                      <a:endParaRPr lang="en-IN" sz="1600" b="1" i="0" u="none" strike="noStrike">
                        <a:solidFill>
                          <a:srgbClr val="000000"/>
                        </a:solidFill>
                        <a:effectLst/>
                        <a:latin typeface="Calibri" panose="020F0502020204030204" pitchFamily="34" charset="0"/>
                      </a:endParaRPr>
                    </a:p>
                  </a:txBody>
                  <a:tcPr marL="5730" marR="5730" marT="5730" marB="0" anchor="b"/>
                </a:tc>
                <a:tc>
                  <a:txBody>
                    <a:bodyPr/>
                    <a:lstStyle/>
                    <a:p>
                      <a:pPr algn="ctr" fontAlgn="b"/>
                      <a:r>
                        <a:rPr lang="en-IN" sz="1600" b="1" u="none" strike="noStrike">
                          <a:effectLst/>
                        </a:rPr>
                        <a:t>2020</a:t>
                      </a:r>
                      <a:endParaRPr lang="en-IN" sz="1600" b="1" i="0" u="none" strike="noStrike">
                        <a:solidFill>
                          <a:srgbClr val="000000"/>
                        </a:solidFill>
                        <a:effectLst/>
                        <a:latin typeface="Calibri" panose="020F0502020204030204" pitchFamily="34" charset="0"/>
                      </a:endParaRPr>
                    </a:p>
                  </a:txBody>
                  <a:tcPr marL="5730" marR="5730" marT="5730" marB="0" anchor="b"/>
                </a:tc>
                <a:tc>
                  <a:txBody>
                    <a:bodyPr/>
                    <a:lstStyle/>
                    <a:p>
                      <a:pPr algn="ctr" fontAlgn="b"/>
                      <a:r>
                        <a:rPr lang="en-IN" sz="1600" b="1" u="none" strike="noStrike">
                          <a:effectLst/>
                        </a:rPr>
                        <a:t>26</a:t>
                      </a:r>
                      <a:endParaRPr lang="en-IN" sz="1600" b="1" i="0" u="none" strike="noStrike">
                        <a:solidFill>
                          <a:srgbClr val="000000"/>
                        </a:solidFill>
                        <a:effectLst/>
                        <a:latin typeface="Calibri" panose="020F0502020204030204" pitchFamily="34" charset="0"/>
                      </a:endParaRPr>
                    </a:p>
                  </a:txBody>
                  <a:tcPr marL="5730" marR="5730" marT="5730" marB="0" anchor="b"/>
                </a:tc>
                <a:tc>
                  <a:txBody>
                    <a:bodyPr/>
                    <a:lstStyle/>
                    <a:p>
                      <a:pPr algn="ctr" fontAlgn="b"/>
                      <a:r>
                        <a:rPr lang="en-IN" sz="1600" b="1" u="none" strike="noStrike" dirty="0">
                          <a:effectLst/>
                        </a:rPr>
                        <a:t>26</a:t>
                      </a:r>
                      <a:endParaRPr lang="en-IN" sz="1600" b="1" i="0" u="none" strike="noStrike" dirty="0">
                        <a:solidFill>
                          <a:srgbClr val="000000"/>
                        </a:solidFill>
                        <a:effectLst/>
                        <a:latin typeface="Calibri" panose="020F0502020204030204" pitchFamily="34" charset="0"/>
                      </a:endParaRPr>
                    </a:p>
                  </a:txBody>
                  <a:tcPr marL="5730" marR="5730" marT="5730" marB="0" anchor="b"/>
                </a:tc>
                <a:tc>
                  <a:txBody>
                    <a:bodyPr/>
                    <a:lstStyle/>
                    <a:p>
                      <a:pPr algn="ctr" fontAlgn="b"/>
                      <a:r>
                        <a:rPr lang="en-IN" sz="1600" b="1" u="none" strike="noStrike">
                          <a:effectLst/>
                        </a:rPr>
                        <a:t>100</a:t>
                      </a:r>
                      <a:endParaRPr lang="en-IN" sz="1600" b="1" i="0" u="none" strike="noStrike">
                        <a:solidFill>
                          <a:srgbClr val="000000"/>
                        </a:solidFill>
                        <a:effectLst/>
                        <a:latin typeface="Calibri" panose="020F0502020204030204" pitchFamily="34" charset="0"/>
                      </a:endParaRPr>
                    </a:p>
                  </a:txBody>
                  <a:tcPr marL="5730" marR="5730" marT="5730" marB="0" anchor="b"/>
                </a:tc>
                <a:extLst>
                  <a:ext uri="{0D108BD9-81ED-4DB2-BD59-A6C34878D82A}">
                    <a16:rowId xmlns:a16="http://schemas.microsoft.com/office/drawing/2014/main" val="2654601354"/>
                  </a:ext>
                </a:extLst>
              </a:tr>
              <a:tr h="662683">
                <a:tc>
                  <a:txBody>
                    <a:bodyPr/>
                    <a:lstStyle/>
                    <a:p>
                      <a:pPr algn="ctr" fontAlgn="b"/>
                      <a:r>
                        <a:rPr lang="en-IN" sz="1600" b="1" u="none" strike="noStrike">
                          <a:effectLst/>
                        </a:rPr>
                        <a:t>4</a:t>
                      </a:r>
                      <a:endParaRPr lang="en-IN" sz="1600" b="1" i="0" u="none" strike="noStrike">
                        <a:solidFill>
                          <a:srgbClr val="000000"/>
                        </a:solidFill>
                        <a:effectLst/>
                        <a:latin typeface="Calibri" panose="020F0502020204030204" pitchFamily="34" charset="0"/>
                      </a:endParaRPr>
                    </a:p>
                  </a:txBody>
                  <a:tcPr marL="5730" marR="5730" marT="5730" marB="0" anchor="b"/>
                </a:tc>
                <a:tc>
                  <a:txBody>
                    <a:bodyPr/>
                    <a:lstStyle/>
                    <a:p>
                      <a:pPr algn="ctr" fontAlgn="b"/>
                      <a:r>
                        <a:rPr lang="en-IN" sz="1600" b="1" u="none" strike="noStrike">
                          <a:effectLst/>
                        </a:rPr>
                        <a:t>2021</a:t>
                      </a:r>
                      <a:endParaRPr lang="en-IN" sz="1600" b="1" i="0" u="none" strike="noStrike">
                        <a:solidFill>
                          <a:srgbClr val="000000"/>
                        </a:solidFill>
                        <a:effectLst/>
                        <a:latin typeface="Calibri" panose="020F0502020204030204" pitchFamily="34" charset="0"/>
                      </a:endParaRPr>
                    </a:p>
                  </a:txBody>
                  <a:tcPr marL="5730" marR="5730" marT="5730" marB="0" anchor="b"/>
                </a:tc>
                <a:tc>
                  <a:txBody>
                    <a:bodyPr/>
                    <a:lstStyle/>
                    <a:p>
                      <a:pPr algn="ctr" fontAlgn="b"/>
                      <a:r>
                        <a:rPr lang="en-IN" sz="1600" b="1" u="none" strike="noStrike">
                          <a:effectLst/>
                        </a:rPr>
                        <a:t>35</a:t>
                      </a:r>
                      <a:endParaRPr lang="en-IN" sz="1600" b="1" i="0" u="none" strike="noStrike">
                        <a:solidFill>
                          <a:srgbClr val="000000"/>
                        </a:solidFill>
                        <a:effectLst/>
                        <a:latin typeface="Calibri" panose="020F0502020204030204" pitchFamily="34" charset="0"/>
                      </a:endParaRPr>
                    </a:p>
                  </a:txBody>
                  <a:tcPr marL="5730" marR="5730" marT="5730" marB="0" anchor="b"/>
                </a:tc>
                <a:tc>
                  <a:txBody>
                    <a:bodyPr/>
                    <a:lstStyle/>
                    <a:p>
                      <a:pPr algn="ctr" fontAlgn="b"/>
                      <a:r>
                        <a:rPr lang="en-IN" sz="1600" b="1" u="none" strike="noStrike" dirty="0">
                          <a:effectLst/>
                        </a:rPr>
                        <a:t>35</a:t>
                      </a:r>
                      <a:endParaRPr lang="en-IN" sz="1600" b="1" i="0" u="none" strike="noStrike" dirty="0">
                        <a:solidFill>
                          <a:srgbClr val="000000"/>
                        </a:solidFill>
                        <a:effectLst/>
                        <a:latin typeface="Calibri" panose="020F0502020204030204" pitchFamily="34" charset="0"/>
                      </a:endParaRPr>
                    </a:p>
                  </a:txBody>
                  <a:tcPr marL="5730" marR="5730" marT="5730" marB="0" anchor="b"/>
                </a:tc>
                <a:tc>
                  <a:txBody>
                    <a:bodyPr/>
                    <a:lstStyle/>
                    <a:p>
                      <a:pPr algn="ctr" fontAlgn="b"/>
                      <a:r>
                        <a:rPr lang="en-IN" sz="1600" b="1" u="none" strike="noStrike" dirty="0">
                          <a:effectLst/>
                        </a:rPr>
                        <a:t>100</a:t>
                      </a:r>
                      <a:endParaRPr lang="en-IN" sz="1600" b="1" i="0" u="none" strike="noStrike" dirty="0">
                        <a:solidFill>
                          <a:srgbClr val="000000"/>
                        </a:solidFill>
                        <a:effectLst/>
                        <a:latin typeface="Calibri" panose="020F0502020204030204" pitchFamily="34" charset="0"/>
                      </a:endParaRPr>
                    </a:p>
                  </a:txBody>
                  <a:tcPr marL="5730" marR="5730" marT="5730" marB="0" anchor="b"/>
                </a:tc>
                <a:extLst>
                  <a:ext uri="{0D108BD9-81ED-4DB2-BD59-A6C34878D82A}">
                    <a16:rowId xmlns:a16="http://schemas.microsoft.com/office/drawing/2014/main" val="2362354389"/>
                  </a:ext>
                </a:extLst>
              </a:tr>
              <a:tr h="662683">
                <a:tc>
                  <a:txBody>
                    <a:bodyPr/>
                    <a:lstStyle/>
                    <a:p>
                      <a:pPr algn="ctr" fontAlgn="b"/>
                      <a:r>
                        <a:rPr lang="en-IN" sz="1600" b="1" u="none" strike="noStrike">
                          <a:effectLst/>
                        </a:rPr>
                        <a:t>5</a:t>
                      </a:r>
                      <a:endParaRPr lang="en-IN" sz="1600" b="1" i="0" u="none" strike="noStrike">
                        <a:solidFill>
                          <a:srgbClr val="000000"/>
                        </a:solidFill>
                        <a:effectLst/>
                        <a:latin typeface="Calibri" panose="020F0502020204030204" pitchFamily="34" charset="0"/>
                      </a:endParaRPr>
                    </a:p>
                  </a:txBody>
                  <a:tcPr marL="5730" marR="5730" marT="5730" marB="0" anchor="b"/>
                </a:tc>
                <a:tc>
                  <a:txBody>
                    <a:bodyPr/>
                    <a:lstStyle/>
                    <a:p>
                      <a:pPr algn="ctr" fontAlgn="b"/>
                      <a:r>
                        <a:rPr lang="en-IN" sz="1600" b="1" u="none" strike="noStrike">
                          <a:effectLst/>
                        </a:rPr>
                        <a:t>2022</a:t>
                      </a:r>
                      <a:endParaRPr lang="en-IN" sz="1600" b="1" i="0" u="none" strike="noStrike">
                        <a:solidFill>
                          <a:srgbClr val="000000"/>
                        </a:solidFill>
                        <a:effectLst/>
                        <a:latin typeface="Calibri" panose="020F0502020204030204" pitchFamily="34" charset="0"/>
                      </a:endParaRPr>
                    </a:p>
                  </a:txBody>
                  <a:tcPr marL="5730" marR="5730" marT="5730" marB="0" anchor="b"/>
                </a:tc>
                <a:tc>
                  <a:txBody>
                    <a:bodyPr/>
                    <a:lstStyle/>
                    <a:p>
                      <a:pPr algn="ctr" fontAlgn="b"/>
                      <a:r>
                        <a:rPr lang="en-IN" sz="1600" b="1" u="none" strike="noStrike">
                          <a:effectLst/>
                        </a:rPr>
                        <a:t>38</a:t>
                      </a:r>
                      <a:endParaRPr lang="en-IN" sz="1600" b="1" i="0" u="none" strike="noStrike">
                        <a:solidFill>
                          <a:srgbClr val="000000"/>
                        </a:solidFill>
                        <a:effectLst/>
                        <a:latin typeface="Calibri" panose="020F0502020204030204" pitchFamily="34" charset="0"/>
                      </a:endParaRPr>
                    </a:p>
                  </a:txBody>
                  <a:tcPr marL="5730" marR="5730" marT="5730" marB="0" anchor="b"/>
                </a:tc>
                <a:tc>
                  <a:txBody>
                    <a:bodyPr/>
                    <a:lstStyle/>
                    <a:p>
                      <a:pPr algn="ctr" fontAlgn="b"/>
                      <a:r>
                        <a:rPr lang="en-IN" sz="1600" b="1" u="none" strike="noStrike" dirty="0">
                          <a:effectLst/>
                        </a:rPr>
                        <a:t>38</a:t>
                      </a:r>
                      <a:endParaRPr lang="en-IN" sz="1600" b="1" i="0" u="none" strike="noStrike" dirty="0">
                        <a:solidFill>
                          <a:srgbClr val="000000"/>
                        </a:solidFill>
                        <a:effectLst/>
                        <a:latin typeface="Calibri" panose="020F0502020204030204" pitchFamily="34" charset="0"/>
                      </a:endParaRPr>
                    </a:p>
                  </a:txBody>
                  <a:tcPr marL="5730" marR="5730" marT="5730" marB="0" anchor="b"/>
                </a:tc>
                <a:tc>
                  <a:txBody>
                    <a:bodyPr/>
                    <a:lstStyle/>
                    <a:p>
                      <a:pPr algn="ctr" fontAlgn="b"/>
                      <a:r>
                        <a:rPr lang="en-IN" sz="1600" b="1" u="none" strike="noStrike" dirty="0">
                          <a:effectLst/>
                        </a:rPr>
                        <a:t>100</a:t>
                      </a:r>
                      <a:endParaRPr lang="en-IN" sz="1600" b="1" i="0" u="none" strike="noStrike" dirty="0">
                        <a:solidFill>
                          <a:srgbClr val="000000"/>
                        </a:solidFill>
                        <a:effectLst/>
                        <a:latin typeface="Calibri" panose="020F0502020204030204" pitchFamily="34" charset="0"/>
                      </a:endParaRPr>
                    </a:p>
                  </a:txBody>
                  <a:tcPr marL="5730" marR="5730" marT="5730" marB="0" anchor="b"/>
                </a:tc>
                <a:extLst>
                  <a:ext uri="{0D108BD9-81ED-4DB2-BD59-A6C34878D82A}">
                    <a16:rowId xmlns:a16="http://schemas.microsoft.com/office/drawing/2014/main" val="3856508689"/>
                  </a:ext>
                </a:extLst>
              </a:tr>
              <a:tr h="662683">
                <a:tc>
                  <a:txBody>
                    <a:bodyPr/>
                    <a:lstStyle/>
                    <a:p>
                      <a:pPr algn="ctr" fontAlgn="b"/>
                      <a:r>
                        <a:rPr lang="en-US" sz="1600" b="1" i="0" u="none" strike="noStrike" dirty="0">
                          <a:solidFill>
                            <a:srgbClr val="000000"/>
                          </a:solidFill>
                          <a:effectLst/>
                          <a:latin typeface="Calibri" panose="020F0502020204030204" pitchFamily="34" charset="0"/>
                        </a:rPr>
                        <a:t>6</a:t>
                      </a:r>
                      <a:endParaRPr lang="en-IN" sz="1600" b="1" i="0" u="none" strike="noStrike" dirty="0">
                        <a:solidFill>
                          <a:srgbClr val="000000"/>
                        </a:solidFill>
                        <a:effectLst/>
                        <a:latin typeface="Calibri" panose="020F0502020204030204" pitchFamily="34" charset="0"/>
                      </a:endParaRPr>
                    </a:p>
                  </a:txBody>
                  <a:tcPr marL="5730" marR="5730" marT="5730" marB="0" anchor="b"/>
                </a:tc>
                <a:tc>
                  <a:txBody>
                    <a:bodyPr/>
                    <a:lstStyle/>
                    <a:p>
                      <a:pPr algn="ctr" fontAlgn="b"/>
                      <a:r>
                        <a:rPr lang="en-US" sz="1600" b="1" i="0" u="none" strike="noStrike" dirty="0">
                          <a:solidFill>
                            <a:srgbClr val="000000"/>
                          </a:solidFill>
                          <a:effectLst/>
                          <a:latin typeface="Calibri" panose="020F0502020204030204" pitchFamily="34" charset="0"/>
                        </a:rPr>
                        <a:t>2023</a:t>
                      </a:r>
                      <a:endParaRPr lang="en-IN" sz="1600" b="1" i="0" u="none" strike="noStrike" dirty="0">
                        <a:solidFill>
                          <a:srgbClr val="000000"/>
                        </a:solidFill>
                        <a:effectLst/>
                        <a:latin typeface="Calibri" panose="020F0502020204030204" pitchFamily="34" charset="0"/>
                      </a:endParaRPr>
                    </a:p>
                  </a:txBody>
                  <a:tcPr marL="5730" marR="5730" marT="5730" marB="0" anchor="b"/>
                </a:tc>
                <a:tc>
                  <a:txBody>
                    <a:bodyPr/>
                    <a:lstStyle/>
                    <a:p>
                      <a:pPr algn="ctr" fontAlgn="b"/>
                      <a:r>
                        <a:rPr lang="en-US" sz="1600" b="1" i="0" u="none" strike="noStrike" dirty="0">
                          <a:solidFill>
                            <a:srgbClr val="000000"/>
                          </a:solidFill>
                          <a:effectLst/>
                          <a:latin typeface="Calibri" panose="020F0502020204030204" pitchFamily="34" charset="0"/>
                        </a:rPr>
                        <a:t>34</a:t>
                      </a:r>
                      <a:endParaRPr lang="en-IN" sz="1600" b="1" i="0" u="none" strike="noStrike" dirty="0">
                        <a:solidFill>
                          <a:srgbClr val="000000"/>
                        </a:solidFill>
                        <a:effectLst/>
                        <a:latin typeface="Calibri" panose="020F0502020204030204" pitchFamily="34" charset="0"/>
                      </a:endParaRPr>
                    </a:p>
                  </a:txBody>
                  <a:tcPr marL="5730" marR="5730" marT="5730" marB="0" anchor="b"/>
                </a:tc>
                <a:tc>
                  <a:txBody>
                    <a:bodyPr/>
                    <a:lstStyle/>
                    <a:p>
                      <a:pPr algn="ctr" fontAlgn="b"/>
                      <a:r>
                        <a:rPr lang="en-US" sz="1600" b="1" i="0" u="none" strike="noStrike" dirty="0">
                          <a:solidFill>
                            <a:srgbClr val="000000"/>
                          </a:solidFill>
                          <a:effectLst/>
                          <a:latin typeface="Calibri" panose="020F0502020204030204" pitchFamily="34" charset="0"/>
                        </a:rPr>
                        <a:t>34</a:t>
                      </a:r>
                      <a:endParaRPr lang="en-IN" sz="1600" b="1" i="0" u="none" strike="noStrike" dirty="0">
                        <a:solidFill>
                          <a:srgbClr val="000000"/>
                        </a:solidFill>
                        <a:effectLst/>
                        <a:latin typeface="Calibri" panose="020F0502020204030204" pitchFamily="34" charset="0"/>
                      </a:endParaRPr>
                    </a:p>
                  </a:txBody>
                  <a:tcPr marL="5730" marR="5730" marT="5730" marB="0" anchor="b"/>
                </a:tc>
                <a:tc>
                  <a:txBody>
                    <a:bodyPr/>
                    <a:lstStyle/>
                    <a:p>
                      <a:pPr algn="ctr" fontAlgn="b"/>
                      <a:r>
                        <a:rPr lang="en-US" sz="1600" b="1" i="0" u="none" strike="noStrike" dirty="0">
                          <a:solidFill>
                            <a:srgbClr val="000000"/>
                          </a:solidFill>
                          <a:effectLst/>
                          <a:latin typeface="Calibri" panose="020F0502020204030204" pitchFamily="34" charset="0"/>
                        </a:rPr>
                        <a:t>100</a:t>
                      </a:r>
                      <a:endParaRPr lang="en-IN" sz="1600" b="1" i="0" u="none" strike="noStrike" dirty="0">
                        <a:solidFill>
                          <a:srgbClr val="000000"/>
                        </a:solidFill>
                        <a:effectLst/>
                        <a:latin typeface="Calibri" panose="020F0502020204030204" pitchFamily="34" charset="0"/>
                      </a:endParaRPr>
                    </a:p>
                  </a:txBody>
                  <a:tcPr marL="5730" marR="5730" marT="5730" marB="0" anchor="b"/>
                </a:tc>
                <a:extLst>
                  <a:ext uri="{0D108BD9-81ED-4DB2-BD59-A6C34878D82A}">
                    <a16:rowId xmlns:a16="http://schemas.microsoft.com/office/drawing/2014/main" val="2286356735"/>
                  </a:ext>
                </a:extLst>
              </a:tr>
            </a:tbl>
          </a:graphicData>
        </a:graphic>
      </p:graphicFrame>
      <p:sp>
        <p:nvSpPr>
          <p:cNvPr id="4" name="TextBox 3">
            <a:extLst>
              <a:ext uri="{FF2B5EF4-FFF2-40B4-BE49-F238E27FC236}">
                <a16:creationId xmlns:a16="http://schemas.microsoft.com/office/drawing/2014/main" id="{EF61B65F-0C11-D098-5E68-9D0D5BAB5810}"/>
              </a:ext>
            </a:extLst>
          </p:cNvPr>
          <p:cNvSpPr txBox="1"/>
          <p:nvPr/>
        </p:nvSpPr>
        <p:spPr>
          <a:xfrm>
            <a:off x="2023436" y="5934670"/>
            <a:ext cx="6102848" cy="923330"/>
          </a:xfrm>
          <a:prstGeom prst="rect">
            <a:avLst/>
          </a:prstGeom>
          <a:noFill/>
        </p:spPr>
        <p:txBody>
          <a:bodyPr wrap="square">
            <a:spAutoFit/>
          </a:bodyPr>
          <a:lstStyle/>
          <a:p>
            <a:r>
              <a:rPr lang="en-IN" dirty="0">
                <a:hlinkClick r:id="rId3"/>
              </a:rPr>
              <a:t>https://drive.google.com/drive/folders/1N2LwEremoIvqKnuYsEtpgdpBeZG8DtUT?usp=drive_link</a:t>
            </a:r>
            <a:endParaRPr lang="en-IN" dirty="0"/>
          </a:p>
          <a:p>
            <a:endParaRPr lang="en-IN" dirty="0"/>
          </a:p>
        </p:txBody>
      </p:sp>
      <p:graphicFrame>
        <p:nvGraphicFramePr>
          <p:cNvPr id="14" name="Content Placeholder 13">
            <a:extLst>
              <a:ext uri="{FF2B5EF4-FFF2-40B4-BE49-F238E27FC236}">
                <a16:creationId xmlns:a16="http://schemas.microsoft.com/office/drawing/2014/main" id="{FC85E101-6661-063F-7A21-242CC3F44DAB}"/>
              </a:ext>
            </a:extLst>
          </p:cNvPr>
          <p:cNvGraphicFramePr>
            <a:graphicFrameLocks noGrp="1"/>
          </p:cNvGraphicFramePr>
          <p:nvPr>
            <p:ph sz="half" idx="2"/>
          </p:nvPr>
        </p:nvGraphicFramePr>
        <p:xfrm>
          <a:off x="5067754" y="1436914"/>
          <a:ext cx="6427562" cy="43111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87743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348F3-6466-E9E1-A741-75F15B09B524}"/>
              </a:ext>
            </a:extLst>
          </p:cNvPr>
          <p:cNvSpPr>
            <a:spLocks noGrp="1"/>
          </p:cNvSpPr>
          <p:nvPr>
            <p:ph type="title"/>
          </p:nvPr>
        </p:nvSpPr>
        <p:spPr>
          <a:xfrm>
            <a:off x="677333" y="609600"/>
            <a:ext cx="10336563" cy="859604"/>
          </a:xfrm>
        </p:spPr>
        <p:txBody>
          <a:bodyPr/>
          <a:lstStyle/>
          <a:p>
            <a:pPr algn="ctr"/>
            <a:r>
              <a:rPr lang="en-IN" dirty="0">
                <a:solidFill>
                  <a:schemeClr val="tx1"/>
                </a:solidFill>
                <a:highlight>
                  <a:srgbClr val="FFFF00"/>
                </a:highlight>
              </a:rPr>
              <a:t>STUDENT PROGRESSION AT A GLANCE</a:t>
            </a:r>
          </a:p>
        </p:txBody>
      </p:sp>
      <p:graphicFrame>
        <p:nvGraphicFramePr>
          <p:cNvPr id="5" name="Content Placeholder 4">
            <a:extLst>
              <a:ext uri="{FF2B5EF4-FFF2-40B4-BE49-F238E27FC236}">
                <a16:creationId xmlns:a16="http://schemas.microsoft.com/office/drawing/2014/main" id="{D310F6CE-4CD7-89DD-B551-414A4D899F60}"/>
              </a:ext>
            </a:extLst>
          </p:cNvPr>
          <p:cNvGraphicFramePr>
            <a:graphicFrameLocks noGrp="1"/>
          </p:cNvGraphicFramePr>
          <p:nvPr>
            <p:ph sz="half" idx="1"/>
            <p:extLst>
              <p:ext uri="{D42A27DB-BD31-4B8C-83A1-F6EECF244321}">
                <p14:modId xmlns:p14="http://schemas.microsoft.com/office/powerpoint/2010/main" val="672719223"/>
              </p:ext>
            </p:extLst>
          </p:nvPr>
        </p:nvGraphicFramePr>
        <p:xfrm>
          <a:off x="513708" y="1561672"/>
          <a:ext cx="4284323" cy="4582275"/>
        </p:xfrm>
        <a:graphic>
          <a:graphicData uri="http://schemas.openxmlformats.org/drawingml/2006/table">
            <a:tbl>
              <a:tblPr>
                <a:tableStyleId>{5940675A-B579-460E-94D1-54222C63F5DA}</a:tableStyleId>
              </a:tblPr>
              <a:tblGrid>
                <a:gridCol w="848091">
                  <a:extLst>
                    <a:ext uri="{9D8B030D-6E8A-4147-A177-3AD203B41FA5}">
                      <a16:colId xmlns:a16="http://schemas.microsoft.com/office/drawing/2014/main" val="703252598"/>
                    </a:ext>
                  </a:extLst>
                </a:gridCol>
                <a:gridCol w="1330625">
                  <a:extLst>
                    <a:ext uri="{9D8B030D-6E8A-4147-A177-3AD203B41FA5}">
                      <a16:colId xmlns:a16="http://schemas.microsoft.com/office/drawing/2014/main" val="3423625875"/>
                    </a:ext>
                  </a:extLst>
                </a:gridCol>
                <a:gridCol w="1403738">
                  <a:extLst>
                    <a:ext uri="{9D8B030D-6E8A-4147-A177-3AD203B41FA5}">
                      <a16:colId xmlns:a16="http://schemas.microsoft.com/office/drawing/2014/main" val="4026685249"/>
                    </a:ext>
                  </a:extLst>
                </a:gridCol>
                <a:gridCol w="701869">
                  <a:extLst>
                    <a:ext uri="{9D8B030D-6E8A-4147-A177-3AD203B41FA5}">
                      <a16:colId xmlns:a16="http://schemas.microsoft.com/office/drawing/2014/main" val="1980841396"/>
                    </a:ext>
                  </a:extLst>
                </a:gridCol>
              </a:tblGrid>
              <a:tr h="1309220">
                <a:tc>
                  <a:txBody>
                    <a:bodyPr/>
                    <a:lstStyle/>
                    <a:p>
                      <a:pPr algn="ctr" fontAlgn="b"/>
                      <a:r>
                        <a:rPr lang="en-IN" sz="1600" b="1" u="none" strike="noStrike" dirty="0">
                          <a:effectLst/>
                        </a:rPr>
                        <a:t>SESSION</a:t>
                      </a:r>
                      <a:endParaRPr lang="en-IN" sz="1600" b="1"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IN" sz="1600" b="1" u="none" strike="noStrike" dirty="0">
                          <a:effectLst/>
                        </a:rPr>
                        <a:t>POST GRADUATION</a:t>
                      </a:r>
                      <a:endParaRPr lang="en-IN" sz="1600" b="1"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IN" sz="1600" b="1" u="none" strike="noStrike" dirty="0">
                          <a:effectLst/>
                        </a:rPr>
                        <a:t>OTHER PROGRAMMES</a:t>
                      </a:r>
                      <a:endParaRPr lang="en-IN" sz="1600" b="1"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IN" sz="1600" b="1" u="none" strike="noStrike" dirty="0">
                          <a:effectLst/>
                        </a:rPr>
                        <a:t>JOB</a:t>
                      </a:r>
                      <a:endParaRPr lang="en-IN" sz="1600" b="1"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2477547851"/>
                  </a:ext>
                </a:extLst>
              </a:tr>
              <a:tr h="654611">
                <a:tc>
                  <a:txBody>
                    <a:bodyPr/>
                    <a:lstStyle/>
                    <a:p>
                      <a:pPr algn="ctr" fontAlgn="b"/>
                      <a:r>
                        <a:rPr lang="en-IN" sz="1600" b="1" u="none" strike="noStrike" dirty="0">
                          <a:effectLst/>
                        </a:rPr>
                        <a:t>2017-18</a:t>
                      </a:r>
                      <a:endParaRPr lang="en-IN" sz="1600" b="1" i="0" u="none" strike="noStrike" dirty="0">
                        <a:solidFill>
                          <a:srgbClr val="000000"/>
                        </a:solidFill>
                        <a:effectLst/>
                        <a:latin typeface="Arial" panose="020B0604020202020204" pitchFamily="34" charset="0"/>
                      </a:endParaRPr>
                    </a:p>
                  </a:txBody>
                  <a:tcPr marL="6350" marR="6350" marT="6350" marB="0" anchor="b"/>
                </a:tc>
                <a:tc>
                  <a:txBody>
                    <a:bodyPr/>
                    <a:lstStyle/>
                    <a:p>
                      <a:pPr algn="ctr" fontAlgn="b"/>
                      <a:r>
                        <a:rPr lang="en-IN" sz="1600" b="1" u="none" strike="noStrike" dirty="0">
                          <a:effectLst/>
                        </a:rPr>
                        <a:t>66.67%</a:t>
                      </a:r>
                      <a:endParaRPr lang="en-IN"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IN" sz="1600" b="1" u="none" strike="noStrike" dirty="0">
                          <a:effectLst/>
                        </a:rPr>
                        <a:t>26.66%</a:t>
                      </a:r>
                      <a:endParaRPr lang="en-IN"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IN" sz="1600" b="1" u="none" strike="noStrike" dirty="0">
                          <a:effectLst/>
                        </a:rPr>
                        <a:t>33.33%</a:t>
                      </a:r>
                      <a:endParaRPr lang="en-IN" sz="16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71335454"/>
                  </a:ext>
                </a:extLst>
              </a:tr>
              <a:tr h="654611">
                <a:tc>
                  <a:txBody>
                    <a:bodyPr/>
                    <a:lstStyle/>
                    <a:p>
                      <a:pPr algn="ctr" fontAlgn="b"/>
                      <a:r>
                        <a:rPr lang="en-IN" sz="1600" b="1" u="none" strike="noStrike">
                          <a:effectLst/>
                        </a:rPr>
                        <a:t>2018-19</a:t>
                      </a:r>
                      <a:endParaRPr lang="en-IN" sz="1600" b="1"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en-IN" sz="1600" b="1" u="none" strike="noStrike" dirty="0">
                          <a:effectLst/>
                        </a:rPr>
                        <a:t>55.56%</a:t>
                      </a:r>
                      <a:endParaRPr lang="en-IN"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IN" sz="1600" b="1" u="none" strike="noStrike" dirty="0">
                          <a:effectLst/>
                        </a:rPr>
                        <a:t>16.66%</a:t>
                      </a:r>
                      <a:endParaRPr lang="en-IN"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IN" sz="1600" b="1" u="none" strike="noStrike" dirty="0">
                          <a:effectLst/>
                        </a:rPr>
                        <a:t>5.56%</a:t>
                      </a:r>
                      <a:endParaRPr lang="en-IN" sz="16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109892215"/>
                  </a:ext>
                </a:extLst>
              </a:tr>
              <a:tr h="654611">
                <a:tc>
                  <a:txBody>
                    <a:bodyPr/>
                    <a:lstStyle/>
                    <a:p>
                      <a:pPr algn="ctr" fontAlgn="b"/>
                      <a:r>
                        <a:rPr lang="en-IN" sz="1600" b="1" u="none" strike="noStrike">
                          <a:effectLst/>
                        </a:rPr>
                        <a:t>2019-20</a:t>
                      </a:r>
                      <a:endParaRPr lang="en-IN" sz="1600" b="1"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en-IN" sz="1600" b="1" u="none" strike="noStrike">
                          <a:effectLst/>
                        </a:rPr>
                        <a:t>60%</a:t>
                      </a:r>
                      <a:endParaRPr lang="en-IN" sz="16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IN" sz="1600" b="1" u="none" strike="noStrike" dirty="0">
                          <a:effectLst/>
                        </a:rPr>
                        <a:t>Nil</a:t>
                      </a:r>
                      <a:endParaRPr lang="en-IN"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IN" sz="1600" b="1" u="none" strike="noStrike" dirty="0">
                          <a:effectLst/>
                        </a:rPr>
                        <a:t>5%</a:t>
                      </a:r>
                      <a:endParaRPr lang="en-IN" sz="16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545766772"/>
                  </a:ext>
                </a:extLst>
              </a:tr>
              <a:tr h="654611">
                <a:tc>
                  <a:txBody>
                    <a:bodyPr/>
                    <a:lstStyle/>
                    <a:p>
                      <a:pPr algn="ctr" fontAlgn="b"/>
                      <a:r>
                        <a:rPr lang="en-IN" sz="1600" b="1" u="none" strike="noStrike">
                          <a:effectLst/>
                        </a:rPr>
                        <a:t>2020-21</a:t>
                      </a:r>
                      <a:endParaRPr lang="en-IN" sz="1600" b="1"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en-IN" sz="1600" b="1" u="none" strike="noStrike">
                          <a:effectLst/>
                        </a:rPr>
                        <a:t>71.88%</a:t>
                      </a:r>
                      <a:endParaRPr lang="en-IN" sz="16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IN" sz="1600" b="1" u="none" strike="noStrike" dirty="0">
                          <a:effectLst/>
                        </a:rPr>
                        <a:t>6.25%</a:t>
                      </a:r>
                      <a:endParaRPr lang="en-IN"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IN" sz="1600" b="1" u="none" strike="noStrike" dirty="0">
                          <a:effectLst/>
                        </a:rPr>
                        <a:t>Nil</a:t>
                      </a:r>
                      <a:endParaRPr lang="en-IN" sz="16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379680943"/>
                  </a:ext>
                </a:extLst>
              </a:tr>
              <a:tr h="654611">
                <a:tc>
                  <a:txBody>
                    <a:bodyPr/>
                    <a:lstStyle/>
                    <a:p>
                      <a:pPr algn="ctr" fontAlgn="b"/>
                      <a:r>
                        <a:rPr lang="en-IN" sz="1600" b="1" u="none" strike="noStrike">
                          <a:effectLst/>
                        </a:rPr>
                        <a:t>2021-22</a:t>
                      </a:r>
                      <a:endParaRPr lang="en-IN" sz="1600" b="1"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en-IN" sz="1600" b="1" u="none" strike="noStrike">
                          <a:effectLst/>
                        </a:rPr>
                        <a:t>61.76%</a:t>
                      </a:r>
                      <a:endParaRPr lang="en-IN" sz="16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IN" sz="1600" b="1" u="none" strike="noStrike" dirty="0">
                          <a:effectLst/>
                        </a:rPr>
                        <a:t>2.94%</a:t>
                      </a:r>
                      <a:endParaRPr lang="en-IN"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IN" sz="1600" b="1" u="none" strike="noStrike" dirty="0">
                          <a:effectLst/>
                        </a:rPr>
                        <a:t>17.65%</a:t>
                      </a:r>
                      <a:endParaRPr lang="en-IN" sz="16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33504655"/>
                  </a:ext>
                </a:extLst>
              </a:tr>
            </a:tbl>
          </a:graphicData>
        </a:graphic>
      </p:graphicFrame>
      <p:graphicFrame>
        <p:nvGraphicFramePr>
          <p:cNvPr id="8" name="Content Placeholder 7">
            <a:extLst>
              <a:ext uri="{FF2B5EF4-FFF2-40B4-BE49-F238E27FC236}">
                <a16:creationId xmlns:a16="http://schemas.microsoft.com/office/drawing/2014/main" id="{ABD66DAB-C7A5-B79C-A2DA-1CBC092C34DE}"/>
              </a:ext>
            </a:extLst>
          </p:cNvPr>
          <p:cNvGraphicFramePr>
            <a:graphicFrameLocks noGrp="1"/>
          </p:cNvGraphicFramePr>
          <p:nvPr>
            <p:ph sz="half" idx="2"/>
          </p:nvPr>
        </p:nvGraphicFramePr>
        <p:xfrm>
          <a:off x="5089525" y="2160588"/>
          <a:ext cx="5955194" cy="38814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2030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96098-4F8F-3827-601C-F849B8BABA0C}"/>
              </a:ext>
            </a:extLst>
          </p:cNvPr>
          <p:cNvSpPr>
            <a:spLocks noGrp="1"/>
          </p:cNvSpPr>
          <p:nvPr>
            <p:ph type="title"/>
          </p:nvPr>
        </p:nvSpPr>
        <p:spPr>
          <a:xfrm>
            <a:off x="677333" y="609600"/>
            <a:ext cx="10747529" cy="941798"/>
          </a:xfrm>
        </p:spPr>
        <p:txBody>
          <a:bodyPr>
            <a:normAutofit/>
          </a:bodyPr>
          <a:lstStyle/>
          <a:p>
            <a:pPr algn="ctr"/>
            <a:r>
              <a:rPr lang="en-IN" sz="4800" dirty="0">
                <a:solidFill>
                  <a:schemeClr val="tx1"/>
                </a:solidFill>
                <a:highlight>
                  <a:srgbClr val="FFFF00"/>
                </a:highlight>
              </a:rPr>
              <a:t>BEST PRACTICES</a:t>
            </a:r>
          </a:p>
        </p:txBody>
      </p:sp>
      <p:sp>
        <p:nvSpPr>
          <p:cNvPr id="3" name="Content Placeholder 2">
            <a:extLst>
              <a:ext uri="{FF2B5EF4-FFF2-40B4-BE49-F238E27FC236}">
                <a16:creationId xmlns:a16="http://schemas.microsoft.com/office/drawing/2014/main" id="{86C02FA8-0EFE-94BD-59B1-8AEA015D63AB}"/>
              </a:ext>
            </a:extLst>
          </p:cNvPr>
          <p:cNvSpPr>
            <a:spLocks noGrp="1"/>
          </p:cNvSpPr>
          <p:nvPr>
            <p:ph idx="1"/>
          </p:nvPr>
        </p:nvSpPr>
        <p:spPr>
          <a:xfrm>
            <a:off x="1067752" y="1657155"/>
            <a:ext cx="10064112" cy="3880773"/>
          </a:xfrm>
        </p:spPr>
        <p:txBody>
          <a:bodyPr>
            <a:normAutofit fontScale="77500" lnSpcReduction="20000"/>
          </a:bodyPr>
          <a:lstStyle/>
          <a:p>
            <a:pPr algn="ctr"/>
            <a:r>
              <a:rPr lang="en-IN" sz="3200" b="1" dirty="0">
                <a:solidFill>
                  <a:srgbClr val="FF0000"/>
                </a:solidFill>
                <a:effectLst>
                  <a:outerShdw blurRad="38100" dist="38100" dir="2700000" algn="tl">
                    <a:srgbClr val="000000">
                      <a:alpha val="43137"/>
                    </a:srgbClr>
                  </a:outerShdw>
                </a:effectLst>
              </a:rPr>
              <a:t>HEALTH UNIT FOR ALL STUDENTS</a:t>
            </a:r>
          </a:p>
          <a:p>
            <a:pPr algn="ctr"/>
            <a:r>
              <a:rPr lang="en-IN" sz="3200" b="1" dirty="0">
                <a:solidFill>
                  <a:schemeClr val="accent3">
                    <a:lumMod val="75000"/>
                  </a:schemeClr>
                </a:solidFill>
                <a:effectLst>
                  <a:outerShdw blurRad="38100" dist="38100" dir="2700000" algn="tl">
                    <a:srgbClr val="000000">
                      <a:alpha val="43137"/>
                    </a:srgbClr>
                  </a:outerShdw>
                </a:effectLst>
              </a:rPr>
              <a:t>FREE DIET COUNSELLING CENTRE FOR ALL STAFF AND STUDENTS</a:t>
            </a:r>
          </a:p>
          <a:p>
            <a:pPr algn="ctr"/>
            <a:r>
              <a:rPr lang="en-IN" sz="3200" b="1" dirty="0">
                <a:effectLst>
                  <a:outerShdw blurRad="38100" dist="38100" dir="2700000" algn="tl">
                    <a:srgbClr val="000000">
                      <a:alpha val="43137"/>
                    </a:srgbClr>
                  </a:outerShdw>
                </a:effectLst>
              </a:rPr>
              <a:t> </a:t>
            </a:r>
            <a:r>
              <a:rPr lang="en-IN" sz="3200" b="1" dirty="0">
                <a:solidFill>
                  <a:srgbClr val="7030A0"/>
                </a:solidFill>
                <a:effectLst>
                  <a:outerShdw blurRad="38100" dist="38100" dir="2700000" algn="tl">
                    <a:srgbClr val="000000">
                      <a:alpha val="43137"/>
                    </a:srgbClr>
                  </a:outerShdw>
                </a:effectLst>
              </a:rPr>
              <a:t>7 DAYS INTERNSHIP AT DIETETIC DEPARTMENT OF SVS MARWARI HOSPITAL AND INHAND EXPERIENCES IN MAKING DIET CHART OF A PATIENT</a:t>
            </a:r>
          </a:p>
          <a:p>
            <a:pPr algn="ctr"/>
            <a:r>
              <a:rPr lang="en-IN" sz="3200" b="1" dirty="0">
                <a:solidFill>
                  <a:schemeClr val="accent6">
                    <a:lumMod val="60000"/>
                    <a:lumOff val="40000"/>
                  </a:schemeClr>
                </a:solidFill>
                <a:effectLst>
                  <a:outerShdw blurRad="38100" dist="38100" dir="2700000" algn="tl">
                    <a:srgbClr val="000000">
                      <a:alpha val="43137"/>
                    </a:srgbClr>
                  </a:outerShdw>
                </a:effectLst>
              </a:rPr>
              <a:t>CELEBRATION OF NATIONAL NUTRITION MONTH EACH YEAR ON THE MONTH OF SEPTEMBER ( Co –curricular)</a:t>
            </a:r>
          </a:p>
          <a:p>
            <a:pPr algn="ctr"/>
            <a:r>
              <a:rPr lang="en-IN" sz="3200" b="1" dirty="0">
                <a:solidFill>
                  <a:srgbClr val="FF33CC"/>
                </a:solidFill>
                <a:effectLst>
                  <a:outerShdw blurRad="38100" dist="38100" dir="2700000" algn="tl">
                    <a:srgbClr val="000000">
                      <a:alpha val="43137"/>
                    </a:srgbClr>
                  </a:outerShdw>
                </a:effectLst>
              </a:rPr>
              <a:t>PUBLICATION OF E MAGAZINE “NUTRIDYNAMICS”</a:t>
            </a:r>
          </a:p>
          <a:p>
            <a:pPr marL="0" indent="0" algn="ctr">
              <a:buNone/>
            </a:pPr>
            <a:r>
              <a:rPr lang="en-IN" sz="2100" b="1" dirty="0">
                <a:solidFill>
                  <a:srgbClr val="FF33CC"/>
                </a:solidFill>
              </a:rPr>
              <a:t>		               </a:t>
            </a:r>
          </a:p>
          <a:p>
            <a:pPr marL="0" indent="0" algn="ctr">
              <a:buNone/>
            </a:pPr>
            <a:r>
              <a:rPr lang="en-IN" sz="2100" b="1" dirty="0"/>
              <a:t>																CONTND……..</a:t>
            </a:r>
          </a:p>
        </p:txBody>
      </p:sp>
    </p:spTree>
    <p:extLst>
      <p:ext uri="{BB962C8B-B14F-4D97-AF65-F5344CB8AC3E}">
        <p14:creationId xmlns:p14="http://schemas.microsoft.com/office/powerpoint/2010/main" val="257148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1D50-BD1A-A5C7-3B76-E3179FDBCD70}"/>
              </a:ext>
            </a:extLst>
          </p:cNvPr>
          <p:cNvSpPr>
            <a:spLocks noGrp="1"/>
          </p:cNvSpPr>
          <p:nvPr>
            <p:ph type="title"/>
          </p:nvPr>
        </p:nvSpPr>
        <p:spPr>
          <a:xfrm>
            <a:off x="677334" y="609600"/>
            <a:ext cx="11055754" cy="1023991"/>
          </a:xfrm>
        </p:spPr>
        <p:txBody>
          <a:bodyPr>
            <a:normAutofit fontScale="90000"/>
          </a:bodyPr>
          <a:lstStyle/>
          <a:p>
            <a:pPr algn="ctr"/>
            <a:r>
              <a:rPr lang="en-IN" dirty="0">
                <a:solidFill>
                  <a:srgbClr val="FF0000"/>
                </a:solidFill>
              </a:rPr>
              <a:t>PRESENTING KITCHEN GARDEN </a:t>
            </a:r>
            <a:br>
              <a:rPr lang="en-IN" dirty="0">
                <a:solidFill>
                  <a:srgbClr val="FF0000"/>
                </a:solidFill>
              </a:rPr>
            </a:br>
            <a:r>
              <a:rPr lang="en-IN" dirty="0">
                <a:solidFill>
                  <a:srgbClr val="FF0000"/>
                </a:solidFill>
              </a:rPr>
              <a:t>BY FOOD AND NUTRITION DEPARTMENT</a:t>
            </a:r>
          </a:p>
        </p:txBody>
      </p:sp>
      <p:sp>
        <p:nvSpPr>
          <p:cNvPr id="3" name="Content Placeholder 2">
            <a:extLst>
              <a:ext uri="{FF2B5EF4-FFF2-40B4-BE49-F238E27FC236}">
                <a16:creationId xmlns:a16="http://schemas.microsoft.com/office/drawing/2014/main" id="{EBABB77C-3F08-B6E2-972B-390A5D93E799}"/>
              </a:ext>
            </a:extLst>
          </p:cNvPr>
          <p:cNvSpPr>
            <a:spLocks noGrp="1"/>
          </p:cNvSpPr>
          <p:nvPr>
            <p:ph idx="1"/>
          </p:nvPr>
        </p:nvSpPr>
        <p:spPr>
          <a:xfrm>
            <a:off x="410967" y="1664413"/>
            <a:ext cx="11661168" cy="4818580"/>
          </a:xfrm>
        </p:spPr>
        <p:txBody>
          <a:bodyPr/>
          <a:lstStyle/>
          <a:p>
            <a:pPr marL="0" indent="0">
              <a:buNone/>
            </a:pPr>
            <a:r>
              <a:rPr lang="en-IN" sz="2000" b="1" dirty="0">
                <a:latin typeface="Comic Sans MS" panose="030F0702030302020204" pitchFamily="66" charset="0"/>
              </a:rPr>
              <a:t>ITS AN INITIATIVE TAKEN FROM 2022 FOR MAKING GREEN CAMPUS AND ALSO USE THE VEGETABLES GROWN AT KITCHEN GARDEN AS AN INGREDIENT OF COOKING FOR HEALTHIER LIVES AND TO FIGHT AGAINST MALNUTRITION THROUGH PROPER NUTRITION</a:t>
            </a:r>
            <a:r>
              <a:rPr lang="en-IN" dirty="0"/>
              <a:t>.</a:t>
            </a:r>
          </a:p>
          <a:p>
            <a:pPr marL="0" indent="0">
              <a:buNone/>
            </a:pPr>
            <a:endParaRPr lang="en-IN" dirty="0"/>
          </a:p>
        </p:txBody>
      </p:sp>
      <p:pic>
        <p:nvPicPr>
          <p:cNvPr id="5" name="Picture 4">
            <a:extLst>
              <a:ext uri="{FF2B5EF4-FFF2-40B4-BE49-F238E27FC236}">
                <a16:creationId xmlns:a16="http://schemas.microsoft.com/office/drawing/2014/main" id="{C2ECAE01-8ED9-335F-9E28-6360E1CC74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6859" y="2671283"/>
            <a:ext cx="3544584" cy="20959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21F2E2F5-BA09-7A0B-207B-C3066F6D1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194" y="2691830"/>
            <a:ext cx="3129884" cy="21575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39292B36-DF1D-F58F-E756-471CE1155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6009" y="5003514"/>
            <a:ext cx="3674147" cy="14961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C32484D2-A1BF-F45D-BBA1-6B1BA0CB09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7835" y="4943114"/>
            <a:ext cx="3741306" cy="15844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88F52101-D2AE-FCB6-49E9-E279DC98BEE3}"/>
              </a:ext>
            </a:extLst>
          </p:cNvPr>
          <p:cNvPicPr>
            <a:picLocks noChangeAspect="1"/>
          </p:cNvPicPr>
          <p:nvPr/>
        </p:nvPicPr>
        <p:blipFill rotWithShape="1">
          <a:blip r:embed="rId6">
            <a:extLst>
              <a:ext uri="{28A0092B-C50C-407E-A947-70E740481C1C}">
                <a14:useLocalDpi xmlns:a14="http://schemas.microsoft.com/office/drawing/2010/main" val="0"/>
              </a:ext>
            </a:extLst>
          </a:blip>
          <a:srcRect t="27641"/>
          <a:stretch/>
        </p:blipFill>
        <p:spPr>
          <a:xfrm>
            <a:off x="1298185" y="2784297"/>
            <a:ext cx="2934768" cy="20373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08621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ABBB1-7862-39E4-1578-1B8F95F7FC18}"/>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A163C04D-7995-6CDC-F1BF-E62E51CE6CBC}"/>
              </a:ext>
            </a:extLst>
          </p:cNvPr>
          <p:cNvSpPr>
            <a:spLocks noGrp="1"/>
          </p:cNvSpPr>
          <p:nvPr>
            <p:ph idx="1"/>
          </p:nvPr>
        </p:nvSpPr>
        <p:spPr/>
        <p:txBody>
          <a:bodyPr/>
          <a:lstStyle/>
          <a:p>
            <a:endParaRPr lang="en-IN" dirty="0"/>
          </a:p>
        </p:txBody>
      </p:sp>
      <p:sp>
        <p:nvSpPr>
          <p:cNvPr id="7" name="Rectangle 5">
            <a:extLst>
              <a:ext uri="{FF2B5EF4-FFF2-40B4-BE49-F238E27FC236}">
                <a16:creationId xmlns:a16="http://schemas.microsoft.com/office/drawing/2014/main" id="{35B270AF-41DB-50DF-439E-66819F3BB2F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pic>
        <p:nvPicPr>
          <p:cNvPr id="8" name="Graphic 53">
            <a:extLst>
              <a:ext uri="{FF2B5EF4-FFF2-40B4-BE49-F238E27FC236}">
                <a16:creationId xmlns:a16="http://schemas.microsoft.com/office/drawing/2014/main" id="{0586CD30-6DF4-3732-38D7-49F4E527D4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7551506"/>
          </a:xfrm>
          <a:prstGeom prst="rect">
            <a:avLst/>
          </a:prstGeom>
        </p:spPr>
      </p:pic>
      <p:sp>
        <p:nvSpPr>
          <p:cNvPr id="9" name="Rectangle 6">
            <a:extLst>
              <a:ext uri="{FF2B5EF4-FFF2-40B4-BE49-F238E27FC236}">
                <a16:creationId xmlns:a16="http://schemas.microsoft.com/office/drawing/2014/main" id="{4DE1BCBF-71CC-A484-20E1-B9A34C635255}"/>
              </a:ext>
            </a:extLst>
          </p:cNvPr>
          <p:cNvSpPr>
            <a:spLocks noChangeArrowheads="1"/>
          </p:cNvSpPr>
          <p:nvPr/>
        </p:nvSpPr>
        <p:spPr bwMode="auto">
          <a:xfrm>
            <a:off x="0" y="47434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Tree>
    <p:extLst>
      <p:ext uri="{BB962C8B-B14F-4D97-AF65-F5344CB8AC3E}">
        <p14:creationId xmlns:p14="http://schemas.microsoft.com/office/powerpoint/2010/main" val="3969758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70A0D-6283-8D66-5FC3-37596A8F43CA}"/>
              </a:ext>
            </a:extLst>
          </p:cNvPr>
          <p:cNvSpPr>
            <a:spLocks noGrp="1"/>
          </p:cNvSpPr>
          <p:nvPr>
            <p:ph type="title"/>
          </p:nvPr>
        </p:nvSpPr>
        <p:spPr>
          <a:xfrm>
            <a:off x="677334" y="609600"/>
            <a:ext cx="10973560" cy="1320800"/>
          </a:xfrm>
        </p:spPr>
        <p:txBody>
          <a:bodyPr>
            <a:noAutofit/>
          </a:bodyPr>
          <a:lstStyle/>
          <a:p>
            <a:pPr algn="ctr"/>
            <a:r>
              <a:rPr lang="en-IN" sz="2800" b="1" dirty="0">
                <a:solidFill>
                  <a:schemeClr val="tx1"/>
                </a:solidFill>
              </a:rPr>
              <a:t>TOTAL NO OF STUDENTS BENEFITED AT HEALTH UNIT RUN BY </a:t>
            </a:r>
            <a:br>
              <a:rPr lang="en-IN" sz="2800" b="1" dirty="0">
                <a:solidFill>
                  <a:schemeClr val="tx1"/>
                </a:solidFill>
              </a:rPr>
            </a:br>
            <a:r>
              <a:rPr lang="en-IN" sz="2800" b="1" dirty="0">
                <a:solidFill>
                  <a:schemeClr val="tx1"/>
                </a:solidFill>
              </a:rPr>
              <a:t>DEPARTMENT OF FOOD AND NUTRITION</a:t>
            </a:r>
          </a:p>
        </p:txBody>
      </p:sp>
      <p:graphicFrame>
        <p:nvGraphicFramePr>
          <p:cNvPr id="5" name="Content Placeholder 4">
            <a:extLst>
              <a:ext uri="{FF2B5EF4-FFF2-40B4-BE49-F238E27FC236}">
                <a16:creationId xmlns:a16="http://schemas.microsoft.com/office/drawing/2014/main" id="{3D3127B2-26A6-5B75-DE2C-58BB68CC0617}"/>
              </a:ext>
            </a:extLst>
          </p:cNvPr>
          <p:cNvGraphicFramePr>
            <a:graphicFrameLocks noGrp="1"/>
          </p:cNvGraphicFramePr>
          <p:nvPr>
            <p:ph sz="half" idx="1"/>
          </p:nvPr>
        </p:nvGraphicFramePr>
        <p:xfrm>
          <a:off x="317032" y="1572680"/>
          <a:ext cx="4037745" cy="2496416"/>
        </p:xfrm>
        <a:graphic>
          <a:graphicData uri="http://schemas.openxmlformats.org/drawingml/2006/table">
            <a:tbl>
              <a:tblPr>
                <a:tableStyleId>{7DF18680-E054-41AD-8BC1-D1AEF772440D}</a:tableStyleId>
              </a:tblPr>
              <a:tblGrid>
                <a:gridCol w="922913">
                  <a:extLst>
                    <a:ext uri="{9D8B030D-6E8A-4147-A177-3AD203B41FA5}">
                      <a16:colId xmlns:a16="http://schemas.microsoft.com/office/drawing/2014/main" val="1015959084"/>
                    </a:ext>
                  </a:extLst>
                </a:gridCol>
                <a:gridCol w="922913">
                  <a:extLst>
                    <a:ext uri="{9D8B030D-6E8A-4147-A177-3AD203B41FA5}">
                      <a16:colId xmlns:a16="http://schemas.microsoft.com/office/drawing/2014/main" val="2168226405"/>
                    </a:ext>
                  </a:extLst>
                </a:gridCol>
                <a:gridCol w="2191919">
                  <a:extLst>
                    <a:ext uri="{9D8B030D-6E8A-4147-A177-3AD203B41FA5}">
                      <a16:colId xmlns:a16="http://schemas.microsoft.com/office/drawing/2014/main" val="49792351"/>
                    </a:ext>
                  </a:extLst>
                </a:gridCol>
              </a:tblGrid>
              <a:tr h="498369">
                <a:tc>
                  <a:txBody>
                    <a:bodyPr/>
                    <a:lstStyle/>
                    <a:p>
                      <a:pPr algn="ctr" fontAlgn="b"/>
                      <a:r>
                        <a:rPr lang="en-IN" sz="2000" b="1" u="none" strike="noStrike" dirty="0">
                          <a:effectLst/>
                        </a:rPr>
                        <a:t>SL NO </a:t>
                      </a:r>
                      <a:endParaRPr lang="en-IN" sz="20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IN" sz="2000" b="1" u="none" strike="noStrike" dirty="0">
                          <a:effectLst/>
                        </a:rPr>
                        <a:t>YEAR </a:t>
                      </a:r>
                      <a:endParaRPr lang="en-IN" sz="20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IN" sz="2000" b="1" u="none" strike="noStrike" dirty="0">
                          <a:effectLst/>
                        </a:rPr>
                        <a:t>TOTAL BENEFICIARY NO</a:t>
                      </a:r>
                      <a:endParaRPr lang="en-IN" sz="20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43093818"/>
                  </a:ext>
                </a:extLst>
              </a:tr>
              <a:tr h="268638">
                <a:tc>
                  <a:txBody>
                    <a:bodyPr/>
                    <a:lstStyle/>
                    <a:p>
                      <a:pPr algn="ctr" fontAlgn="b"/>
                      <a:r>
                        <a:rPr lang="en-IN" sz="1600" b="1" u="none" strike="noStrike">
                          <a:effectLst/>
                        </a:rPr>
                        <a:t>1</a:t>
                      </a:r>
                      <a:endParaRPr lang="en-IN" sz="16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IN" sz="1600" b="1" u="none" strike="noStrike" dirty="0">
                          <a:effectLst/>
                        </a:rPr>
                        <a:t>2017</a:t>
                      </a:r>
                      <a:endParaRPr lang="en-IN"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IN" sz="1600" b="1" u="none" strike="noStrike" dirty="0">
                          <a:effectLst/>
                        </a:rPr>
                        <a:t>183</a:t>
                      </a:r>
                      <a:endParaRPr lang="en-IN" sz="16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932653955"/>
                  </a:ext>
                </a:extLst>
              </a:tr>
              <a:tr h="268638">
                <a:tc>
                  <a:txBody>
                    <a:bodyPr/>
                    <a:lstStyle/>
                    <a:p>
                      <a:pPr algn="ctr" fontAlgn="b"/>
                      <a:r>
                        <a:rPr lang="en-IN" sz="1600" b="1" u="none" strike="noStrike">
                          <a:effectLst/>
                        </a:rPr>
                        <a:t>2</a:t>
                      </a:r>
                      <a:endParaRPr lang="en-IN" sz="16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IN" sz="1600" b="1" u="none" strike="noStrike">
                          <a:effectLst/>
                        </a:rPr>
                        <a:t>2018</a:t>
                      </a:r>
                      <a:endParaRPr lang="en-IN" sz="16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IN" sz="1600" b="1" u="none" strike="noStrike" dirty="0">
                          <a:effectLst/>
                        </a:rPr>
                        <a:t>64</a:t>
                      </a:r>
                      <a:endParaRPr lang="en-IN" sz="16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14286594"/>
                  </a:ext>
                </a:extLst>
              </a:tr>
              <a:tr h="268638">
                <a:tc>
                  <a:txBody>
                    <a:bodyPr/>
                    <a:lstStyle/>
                    <a:p>
                      <a:pPr algn="ctr" fontAlgn="b"/>
                      <a:r>
                        <a:rPr lang="en-IN" sz="1600" b="1" u="none" strike="noStrike">
                          <a:effectLst/>
                        </a:rPr>
                        <a:t>3</a:t>
                      </a:r>
                      <a:endParaRPr lang="en-IN" sz="16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IN" sz="1600" b="1" u="none" strike="noStrike" dirty="0">
                          <a:effectLst/>
                        </a:rPr>
                        <a:t>2019</a:t>
                      </a:r>
                      <a:endParaRPr lang="en-IN"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IN" sz="1600" b="1" u="none" strike="noStrike" dirty="0">
                          <a:effectLst/>
                        </a:rPr>
                        <a:t>225</a:t>
                      </a:r>
                      <a:endParaRPr lang="en-IN" sz="16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9582718"/>
                  </a:ext>
                </a:extLst>
              </a:tr>
              <a:tr h="268638">
                <a:tc>
                  <a:txBody>
                    <a:bodyPr/>
                    <a:lstStyle/>
                    <a:p>
                      <a:pPr algn="ctr" fontAlgn="b"/>
                      <a:r>
                        <a:rPr lang="en-IN" sz="1600" b="1" u="none" strike="noStrike">
                          <a:effectLst/>
                        </a:rPr>
                        <a:t>4</a:t>
                      </a:r>
                      <a:endParaRPr lang="en-IN" sz="16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IN" sz="1600" b="1" u="none" strike="noStrike">
                          <a:effectLst/>
                        </a:rPr>
                        <a:t>2020</a:t>
                      </a:r>
                      <a:endParaRPr lang="en-IN" sz="16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IN" sz="1600" b="1" u="none" strike="noStrike" dirty="0">
                          <a:effectLst/>
                        </a:rPr>
                        <a:t>56</a:t>
                      </a:r>
                      <a:endParaRPr lang="en-IN" sz="16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767878156"/>
                  </a:ext>
                </a:extLst>
              </a:tr>
              <a:tr h="268638">
                <a:tc>
                  <a:txBody>
                    <a:bodyPr/>
                    <a:lstStyle/>
                    <a:p>
                      <a:pPr algn="ctr" fontAlgn="b"/>
                      <a:r>
                        <a:rPr lang="en-IN" sz="1600" b="1" u="none" strike="noStrike">
                          <a:effectLst/>
                        </a:rPr>
                        <a:t>5</a:t>
                      </a:r>
                      <a:endParaRPr lang="en-IN" sz="16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IN" sz="1600" b="1" u="none" strike="noStrike">
                          <a:effectLst/>
                        </a:rPr>
                        <a:t>2021</a:t>
                      </a:r>
                      <a:endParaRPr lang="en-IN" sz="16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IN" sz="1600" b="1" u="none" strike="noStrike" dirty="0">
                          <a:effectLst/>
                        </a:rPr>
                        <a:t>-</a:t>
                      </a:r>
                      <a:endParaRPr lang="en-IN" sz="16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32935509"/>
                  </a:ext>
                </a:extLst>
              </a:tr>
              <a:tr h="268638">
                <a:tc>
                  <a:txBody>
                    <a:bodyPr/>
                    <a:lstStyle/>
                    <a:p>
                      <a:pPr algn="ctr" fontAlgn="b"/>
                      <a:r>
                        <a:rPr lang="en-IN" sz="1600" b="1" u="none" strike="noStrike">
                          <a:effectLst/>
                        </a:rPr>
                        <a:t>6</a:t>
                      </a:r>
                      <a:endParaRPr lang="en-IN" sz="16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IN" sz="1600" b="1" u="none" strike="noStrike">
                          <a:effectLst/>
                        </a:rPr>
                        <a:t>2022</a:t>
                      </a:r>
                      <a:endParaRPr lang="en-IN" sz="16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IN" sz="1600" b="1" u="none" strike="noStrike" dirty="0">
                          <a:effectLst/>
                        </a:rPr>
                        <a:t>359</a:t>
                      </a:r>
                      <a:endParaRPr lang="en-IN" sz="16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523573190"/>
                  </a:ext>
                </a:extLst>
              </a:tr>
              <a:tr h="268638">
                <a:tc>
                  <a:txBody>
                    <a:bodyPr/>
                    <a:lstStyle/>
                    <a:p>
                      <a:pPr algn="ctr" fontAlgn="b"/>
                      <a:r>
                        <a:rPr lang="en-IN" sz="1600" b="1" u="none" strike="noStrike">
                          <a:effectLst/>
                        </a:rPr>
                        <a:t>7</a:t>
                      </a:r>
                      <a:endParaRPr lang="en-IN" sz="16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IN" sz="1600" b="1" u="none" strike="noStrike">
                          <a:effectLst/>
                        </a:rPr>
                        <a:t>2023</a:t>
                      </a:r>
                      <a:endParaRPr lang="en-IN" sz="16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IN" sz="1600" b="1" u="none" strike="noStrike" dirty="0">
                          <a:effectLst/>
                        </a:rPr>
                        <a:t>217</a:t>
                      </a:r>
                      <a:endParaRPr lang="en-IN" sz="16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058876930"/>
                  </a:ext>
                </a:extLst>
              </a:tr>
            </a:tbl>
          </a:graphicData>
        </a:graphic>
      </p:graphicFrame>
      <p:graphicFrame>
        <p:nvGraphicFramePr>
          <p:cNvPr id="6" name="Content Placeholder 5">
            <a:extLst>
              <a:ext uri="{FF2B5EF4-FFF2-40B4-BE49-F238E27FC236}">
                <a16:creationId xmlns:a16="http://schemas.microsoft.com/office/drawing/2014/main" id="{1888A116-A300-2503-9B7A-F81D8FD9BFE0}"/>
              </a:ext>
            </a:extLst>
          </p:cNvPr>
          <p:cNvGraphicFramePr>
            <a:graphicFrameLocks noGrp="1"/>
          </p:cNvGraphicFramePr>
          <p:nvPr>
            <p:ph sz="half" idx="2"/>
          </p:nvPr>
        </p:nvGraphicFramePr>
        <p:xfrm>
          <a:off x="5089525" y="2160589"/>
          <a:ext cx="6458628" cy="396281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a:extLst>
              <a:ext uri="{FF2B5EF4-FFF2-40B4-BE49-F238E27FC236}">
                <a16:creationId xmlns:a16="http://schemas.microsoft.com/office/drawing/2014/main" id="{FB51074A-1041-8B7D-F4C8-004C4983D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77" y="4180114"/>
            <a:ext cx="2408237" cy="2393941"/>
          </a:xfrm>
          <a:prstGeom prst="rect">
            <a:avLst/>
          </a:prstGeom>
        </p:spPr>
      </p:pic>
      <p:pic>
        <p:nvPicPr>
          <p:cNvPr id="8" name="Picture 7">
            <a:extLst>
              <a:ext uri="{FF2B5EF4-FFF2-40B4-BE49-F238E27FC236}">
                <a16:creationId xmlns:a16="http://schemas.microsoft.com/office/drawing/2014/main" id="{666A0756-3301-E2D8-EDFF-59A5B3616B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6088" y="4234543"/>
            <a:ext cx="1868942" cy="22721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8896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50">
            <a:extLst>
              <a:ext uri="{FF2B5EF4-FFF2-40B4-BE49-F238E27FC236}">
                <a16:creationId xmlns:a16="http://schemas.microsoft.com/office/drawing/2014/main" id="{BC0DEAB1-0C4E-4203-F7B2-7B2A94DDF8A1}"/>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354336" y="400080"/>
            <a:ext cx="10744309" cy="6174891"/>
          </a:xfrm>
          <a:prstGeom prst="rect">
            <a:avLst/>
          </a:prstGeom>
        </p:spPr>
      </p:pic>
    </p:spTree>
    <p:extLst>
      <p:ext uri="{BB962C8B-B14F-4D97-AF65-F5344CB8AC3E}">
        <p14:creationId xmlns:p14="http://schemas.microsoft.com/office/powerpoint/2010/main" val="1426393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8F75B-B93C-86A2-4172-06A4A4B571A4}"/>
              </a:ext>
            </a:extLst>
          </p:cNvPr>
          <p:cNvSpPr>
            <a:spLocks noGrp="1"/>
          </p:cNvSpPr>
          <p:nvPr>
            <p:ph type="title"/>
          </p:nvPr>
        </p:nvSpPr>
        <p:spPr>
          <a:xfrm>
            <a:off x="320285" y="618517"/>
            <a:ext cx="11551430" cy="1230831"/>
          </a:xfrm>
        </p:spPr>
        <p:txBody>
          <a:bodyPr>
            <a:normAutofit/>
          </a:bodyPr>
          <a:lstStyle/>
          <a:p>
            <a:pPr algn="ctr"/>
            <a:r>
              <a:rPr lang="en-IN" sz="3200" b="1" dirty="0">
                <a:solidFill>
                  <a:schemeClr val="tx1"/>
                </a:solidFill>
              </a:rPr>
              <a:t>FREE DIET COUNSELING FOR ALL STUDENTS AND STAFF</a:t>
            </a:r>
          </a:p>
        </p:txBody>
      </p:sp>
      <p:pic>
        <p:nvPicPr>
          <p:cNvPr id="5" name="Content Placeholder 4">
            <a:extLst>
              <a:ext uri="{FF2B5EF4-FFF2-40B4-BE49-F238E27FC236}">
                <a16:creationId xmlns:a16="http://schemas.microsoft.com/office/drawing/2014/main" id="{01CE61CA-0B22-A78F-ED3F-BE5F9623F010}"/>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462589" y="2901221"/>
            <a:ext cx="2568177" cy="34242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a:extLst>
              <a:ext uri="{FF2B5EF4-FFF2-40B4-BE49-F238E27FC236}">
                <a16:creationId xmlns:a16="http://schemas.microsoft.com/office/drawing/2014/main" id="{D9D6A926-FB92-93C7-B801-4D8A8BA9A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166" y="1618563"/>
            <a:ext cx="4442037" cy="4256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a:extLst>
              <a:ext uri="{FF2B5EF4-FFF2-40B4-BE49-F238E27FC236}">
                <a16:creationId xmlns:a16="http://schemas.microsoft.com/office/drawing/2014/main" id="{9A558404-E95F-443D-3F23-FB9A65AA9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649" y="1531408"/>
            <a:ext cx="3782528" cy="42888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18438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E079AF-07BF-C3E0-BEFE-C710EF2F0947}"/>
              </a:ext>
            </a:extLst>
          </p:cNvPr>
          <p:cNvSpPr/>
          <p:nvPr/>
        </p:nvSpPr>
        <p:spPr>
          <a:xfrm>
            <a:off x="1143243" y="220679"/>
            <a:ext cx="10777591" cy="584775"/>
          </a:xfrm>
          <a:prstGeom prst="rect">
            <a:avLst/>
          </a:prstGeom>
          <a:noFill/>
        </p:spPr>
        <p:txBody>
          <a:bodyPr wrap="square" lIns="91440" tIns="45720" rIns="91440" bIns="45720">
            <a:spAutoFit/>
          </a:bodyPr>
          <a:lstStyle/>
          <a:p>
            <a:r>
              <a:rPr lang="en-US" sz="3200" b="1" u="sng" spc="50" dirty="0">
                <a:ln w="0"/>
                <a:effectLst>
                  <a:innerShdw blurRad="63500" dist="50800" dir="13500000">
                    <a:srgbClr val="000000">
                      <a:alpha val="50000"/>
                    </a:srgbClr>
                  </a:innerShdw>
                </a:effectLst>
              </a:rPr>
              <a:t>INTERNSHIP AT SVS MARWARI HOSPITAL 2022</a:t>
            </a:r>
            <a:r>
              <a:rPr lang="en-US" sz="3200" b="1" cap="none" spc="50" dirty="0">
                <a:ln w="0"/>
                <a:solidFill>
                  <a:schemeClr val="bg2"/>
                </a:solidFill>
                <a:effectLst>
                  <a:innerShdw blurRad="63500" dist="50800" dir="13500000">
                    <a:srgbClr val="000000">
                      <a:alpha val="50000"/>
                    </a:srgbClr>
                  </a:innerShdw>
                </a:effectLst>
              </a:rPr>
              <a:t>.</a:t>
            </a:r>
          </a:p>
        </p:txBody>
      </p:sp>
      <p:pic>
        <p:nvPicPr>
          <p:cNvPr id="16" name="Picture 15">
            <a:extLst>
              <a:ext uri="{FF2B5EF4-FFF2-40B4-BE49-F238E27FC236}">
                <a16:creationId xmlns:a16="http://schemas.microsoft.com/office/drawing/2014/main" id="{40EA1DDC-F945-76BF-8E60-5B1E4121E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455" y="3798141"/>
            <a:ext cx="4587058" cy="27483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D1CE21C0-4CFA-FA45-EE82-4ACC00D12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7224" y="3844531"/>
            <a:ext cx="5022064" cy="2631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AE9CB1B4-CE24-0EB4-26A6-980FB91745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7010" y="892672"/>
            <a:ext cx="4946788" cy="2680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DF36CF1E-F3F0-409C-CABC-4A4BDB6066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8687" y="938368"/>
            <a:ext cx="3342968" cy="27876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59715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08CD0-23D6-3432-EBC3-E246097AAAE2}"/>
              </a:ext>
            </a:extLst>
          </p:cNvPr>
          <p:cNvSpPr>
            <a:spLocks noGrp="1"/>
          </p:cNvSpPr>
          <p:nvPr>
            <p:ph type="title"/>
          </p:nvPr>
        </p:nvSpPr>
        <p:spPr>
          <a:xfrm>
            <a:off x="677333" y="359596"/>
            <a:ext cx="10989529" cy="853187"/>
          </a:xfrm>
        </p:spPr>
        <p:txBody>
          <a:bodyPr/>
          <a:lstStyle/>
          <a:p>
            <a:pPr algn="ctr"/>
            <a:r>
              <a:rPr lang="en-US" sz="3600" b="1" u="sng" spc="50" dirty="0">
                <a:ln w="0"/>
                <a:solidFill>
                  <a:schemeClr val="tx1"/>
                </a:solidFill>
                <a:effectLst>
                  <a:innerShdw blurRad="63500" dist="50800" dir="13500000">
                    <a:srgbClr val="000000">
                      <a:alpha val="50000"/>
                    </a:srgbClr>
                  </a:innerShdw>
                </a:effectLst>
              </a:rPr>
              <a:t>INTERNSHIP AT SVS MARWARI HOSPITAL 2023</a:t>
            </a:r>
            <a:endParaRPr lang="en-IN" dirty="0">
              <a:solidFill>
                <a:schemeClr val="tx1"/>
              </a:solidFill>
            </a:endParaRPr>
          </a:p>
        </p:txBody>
      </p:sp>
      <p:pic>
        <p:nvPicPr>
          <p:cNvPr id="5" name="Content Placeholder 4">
            <a:extLst>
              <a:ext uri="{FF2B5EF4-FFF2-40B4-BE49-F238E27FC236}">
                <a16:creationId xmlns:a16="http://schemas.microsoft.com/office/drawing/2014/main" id="{CF8B16BA-78AE-3E57-748F-FCB233F1B3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4919" y="1078896"/>
            <a:ext cx="3364973" cy="2774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a:extLst>
              <a:ext uri="{FF2B5EF4-FFF2-40B4-BE49-F238E27FC236}">
                <a16:creationId xmlns:a16="http://schemas.microsoft.com/office/drawing/2014/main" id="{1208A20F-B956-D8BC-A45B-4D12D2505F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238" y="1156546"/>
            <a:ext cx="3561708" cy="26712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a:extLst>
              <a:ext uri="{FF2B5EF4-FFF2-40B4-BE49-F238E27FC236}">
                <a16:creationId xmlns:a16="http://schemas.microsoft.com/office/drawing/2014/main" id="{A2D9875A-0978-1588-21F3-B777B57A6B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3429" y="1087872"/>
            <a:ext cx="3648011" cy="2736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a:extLst>
              <a:ext uri="{FF2B5EF4-FFF2-40B4-BE49-F238E27FC236}">
                <a16:creationId xmlns:a16="http://schemas.microsoft.com/office/drawing/2014/main" id="{2DEF9D04-5A5F-9F1A-1BA6-327790359F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944" y="3982587"/>
            <a:ext cx="3432542" cy="2561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 name="Picture 30">
            <a:extLst>
              <a:ext uri="{FF2B5EF4-FFF2-40B4-BE49-F238E27FC236}">
                <a16:creationId xmlns:a16="http://schemas.microsoft.com/office/drawing/2014/main" id="{E8D3BE53-C48C-21E0-B595-AB1BBFC279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2603" y="4068566"/>
            <a:ext cx="3717081" cy="2461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Picture 32">
            <a:extLst>
              <a:ext uri="{FF2B5EF4-FFF2-40B4-BE49-F238E27FC236}">
                <a16:creationId xmlns:a16="http://schemas.microsoft.com/office/drawing/2014/main" id="{6C170037-AEF5-AEEB-EF10-8EF8C3A615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3729" y="3955010"/>
            <a:ext cx="2763748" cy="25993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52574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6667A9-47F0-9A49-3DF6-B48DF9FAF597}"/>
              </a:ext>
            </a:extLst>
          </p:cNvPr>
          <p:cNvSpPr/>
          <p:nvPr/>
        </p:nvSpPr>
        <p:spPr>
          <a:xfrm>
            <a:off x="1251284" y="250257"/>
            <a:ext cx="10707834" cy="769441"/>
          </a:xfrm>
          <a:prstGeom prst="rect">
            <a:avLst/>
          </a:prstGeom>
          <a:noFill/>
        </p:spPr>
        <p:txBody>
          <a:bodyPr wrap="square" lIns="91440" tIns="45720" rIns="91440" bIns="45720">
            <a:spAutoFit/>
          </a:bodyPr>
          <a:lstStyle/>
          <a:p>
            <a:r>
              <a:rPr lang="en-US" sz="4400" b="1" cap="none" spc="0" dirty="0">
                <a:ln w="0"/>
                <a:solidFill>
                  <a:schemeClr val="tx1"/>
                </a:solidFill>
                <a:effectLst>
                  <a:outerShdw blurRad="38100" dist="19050" dir="2700000" algn="tl" rotWithShape="0">
                    <a:schemeClr val="dk1">
                      <a:alpha val="40000"/>
                    </a:schemeClr>
                  </a:outerShdw>
                </a:effectLst>
                <a:highlight>
                  <a:srgbClr val="FFFF00"/>
                </a:highlight>
              </a:rPr>
              <a:t>Distinctive Features of the Department</a:t>
            </a:r>
          </a:p>
        </p:txBody>
      </p:sp>
      <p:sp>
        <p:nvSpPr>
          <p:cNvPr id="3" name="TextBox 2">
            <a:extLst>
              <a:ext uri="{FF2B5EF4-FFF2-40B4-BE49-F238E27FC236}">
                <a16:creationId xmlns:a16="http://schemas.microsoft.com/office/drawing/2014/main" id="{3453EBE5-3769-D21A-CEBB-D9FDE56A04FC}"/>
              </a:ext>
            </a:extLst>
          </p:cNvPr>
          <p:cNvSpPr txBox="1"/>
          <p:nvPr/>
        </p:nvSpPr>
        <p:spPr>
          <a:xfrm>
            <a:off x="503595" y="985784"/>
            <a:ext cx="10993188" cy="5755422"/>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marL="342900" lvl="0" indent="-342900" algn="just">
              <a:buSzPts val="1000"/>
              <a:buFont typeface="Symbol" panose="05050102010706020507" pitchFamily="18" charset="2"/>
              <a:buChar char=""/>
              <a:tabLst>
                <a:tab pos="457200" algn="l"/>
              </a:tabLst>
            </a:pPr>
            <a:r>
              <a:rPr lang="en-IN" sz="1600" b="1"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rPr>
              <a:t>Interdisciplinary And Job Oriented Subject.</a:t>
            </a:r>
          </a:p>
          <a:p>
            <a:pPr marL="342900" lvl="0" indent="-342900" algn="just">
              <a:buSzPts val="1000"/>
              <a:buFont typeface="Symbol" panose="05050102010706020507" pitchFamily="18" charset="2"/>
              <a:buChar char=""/>
              <a:tabLst>
                <a:tab pos="457200" algn="l"/>
              </a:tabLst>
            </a:pPr>
            <a:r>
              <a:rPr lang="en-IN" sz="1600" b="1" dirty="0">
                <a:solidFill>
                  <a:schemeClr val="tx1"/>
                </a:solidFill>
                <a:latin typeface="Cascadia Code" panose="020B0609020000020004" pitchFamily="49" charset="0"/>
                <a:ea typeface="Cascadia Code" panose="020B0609020000020004" pitchFamily="49" charset="0"/>
                <a:cs typeface="Cascadia Code" panose="020B0609020000020004" pitchFamily="49" charset="0"/>
              </a:rPr>
              <a:t>Physiology, Biochemistry Microbiology And Cookery Lab For The Students.</a:t>
            </a:r>
          </a:p>
          <a:p>
            <a:pPr marL="342900" indent="-342900" algn="just">
              <a:buSzPts val="1000"/>
              <a:buFont typeface="Symbol" panose="05050102010706020507" pitchFamily="18" charset="2"/>
              <a:buChar char=""/>
              <a:tabLst>
                <a:tab pos="457200" algn="l"/>
              </a:tabLst>
            </a:pPr>
            <a:r>
              <a:rPr lang="en-IN" sz="1600" b="1" dirty="0">
                <a:solidFill>
                  <a:schemeClr val="tx1"/>
                </a:solidFill>
                <a:latin typeface="Cascadia Code" panose="020B0609020000020004" pitchFamily="49" charset="0"/>
                <a:ea typeface="Cascadia Code" panose="020B0609020000020004" pitchFamily="49" charset="0"/>
                <a:cs typeface="Cascadia Code" panose="020B0609020000020004" pitchFamily="49" charset="0"/>
              </a:rPr>
              <a:t>Inter Departmental Classes Run  With Department Of Physiology, Chemistry, Environment Science, Commerce, Economics, Botany Of Hiralal Mazumdar Memorial College For Women Dakshineswer .</a:t>
            </a:r>
          </a:p>
          <a:p>
            <a:pPr marL="342900" indent="-342900" algn="just">
              <a:buSzPts val="1000"/>
              <a:buFont typeface="Symbol" panose="05050102010706020507" pitchFamily="18" charset="2"/>
              <a:buChar char=""/>
              <a:tabLst>
                <a:tab pos="457200" algn="l"/>
              </a:tabLst>
            </a:pPr>
            <a:r>
              <a:rPr lang="en-IN" sz="1600" b="1"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rPr>
              <a:t>Regular Theory and practical classes for the students.</a:t>
            </a:r>
          </a:p>
          <a:p>
            <a:pPr marL="342900" indent="-342900" algn="just">
              <a:buSzPts val="1000"/>
              <a:buFont typeface="Symbol" panose="05050102010706020507" pitchFamily="18" charset="2"/>
              <a:buChar char=""/>
              <a:tabLst>
                <a:tab pos="457200" algn="l"/>
              </a:tabLst>
            </a:pPr>
            <a:endParaRPr lang="en-IN" sz="1600" b="1" dirty="0">
              <a:solidFill>
                <a:schemeClr val="tx1"/>
              </a:solidFill>
              <a:latin typeface="Cascadia Code" panose="020B0609020000020004" pitchFamily="49" charset="0"/>
              <a:ea typeface="Cascadia Code" panose="020B0609020000020004" pitchFamily="49" charset="0"/>
              <a:cs typeface="Cascadia Code" panose="020B0609020000020004" pitchFamily="49" charset="0"/>
            </a:endParaRPr>
          </a:p>
          <a:p>
            <a:pPr marL="342900" indent="-342900" algn="just">
              <a:buSzPts val="1000"/>
              <a:buFont typeface="Symbol" panose="05050102010706020507" pitchFamily="18" charset="2"/>
              <a:buChar char=""/>
              <a:tabLst>
                <a:tab pos="457200" algn="l"/>
              </a:tabLst>
            </a:pPr>
            <a:endParaRPr lang="en-IN" sz="1600" b="1"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endParaRPr>
          </a:p>
          <a:p>
            <a:pPr marL="342900" indent="-342900" algn="just">
              <a:buSzPts val="1000"/>
              <a:buFont typeface="Symbol" panose="05050102010706020507" pitchFamily="18" charset="2"/>
              <a:buChar char=""/>
              <a:tabLst>
                <a:tab pos="457200" algn="l"/>
              </a:tabLst>
            </a:pPr>
            <a:endParaRPr lang="en-IN" sz="1600" b="1" dirty="0">
              <a:solidFill>
                <a:schemeClr val="tx1"/>
              </a:solidFill>
              <a:latin typeface="Cascadia Code" panose="020B0609020000020004" pitchFamily="49" charset="0"/>
              <a:ea typeface="Cascadia Code" panose="020B0609020000020004" pitchFamily="49" charset="0"/>
              <a:cs typeface="Cascadia Code" panose="020B0609020000020004" pitchFamily="49" charset="0"/>
            </a:endParaRPr>
          </a:p>
          <a:p>
            <a:pPr marL="342900" indent="-342900" algn="just">
              <a:buSzPts val="1000"/>
              <a:buFont typeface="Symbol" panose="05050102010706020507" pitchFamily="18" charset="2"/>
              <a:buChar char=""/>
              <a:tabLst>
                <a:tab pos="457200" algn="l"/>
              </a:tabLst>
            </a:pPr>
            <a:endParaRPr lang="en-IN" sz="1600" b="1"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endParaRPr>
          </a:p>
          <a:p>
            <a:pPr marL="342900" indent="-342900" algn="just">
              <a:buSzPts val="1000"/>
              <a:buFont typeface="Symbol" panose="05050102010706020507" pitchFamily="18" charset="2"/>
              <a:buChar char=""/>
              <a:tabLst>
                <a:tab pos="457200" algn="l"/>
              </a:tabLst>
            </a:pPr>
            <a:endParaRPr lang="en-IN" sz="1600" b="1" dirty="0">
              <a:solidFill>
                <a:schemeClr val="tx1"/>
              </a:solidFill>
              <a:latin typeface="Cascadia Code" panose="020B0609020000020004" pitchFamily="49" charset="0"/>
              <a:ea typeface="Cascadia Code" panose="020B0609020000020004" pitchFamily="49" charset="0"/>
              <a:cs typeface="Cascadia Code" panose="020B0609020000020004" pitchFamily="49" charset="0"/>
            </a:endParaRPr>
          </a:p>
          <a:p>
            <a:pPr marL="342900" indent="-342900" algn="just">
              <a:buSzPts val="1000"/>
              <a:buFont typeface="Symbol" panose="05050102010706020507" pitchFamily="18" charset="2"/>
              <a:buChar char=""/>
              <a:tabLst>
                <a:tab pos="457200" algn="l"/>
              </a:tabLst>
            </a:pPr>
            <a:endParaRPr lang="en-IN" sz="1600" b="1"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endParaRPr>
          </a:p>
          <a:p>
            <a:pPr marL="342900" indent="-342900" algn="just">
              <a:buSzPts val="1000"/>
              <a:buFont typeface="Symbol" panose="05050102010706020507" pitchFamily="18" charset="2"/>
              <a:buChar char=""/>
              <a:tabLst>
                <a:tab pos="457200" algn="l"/>
              </a:tabLst>
            </a:pPr>
            <a:endParaRPr lang="en-IN" sz="1600" b="1" dirty="0">
              <a:solidFill>
                <a:schemeClr val="tx1"/>
              </a:solidFill>
              <a:latin typeface="Cascadia Code" panose="020B0609020000020004" pitchFamily="49" charset="0"/>
              <a:ea typeface="Cascadia Code" panose="020B0609020000020004" pitchFamily="49" charset="0"/>
              <a:cs typeface="Cascadia Code" panose="020B0609020000020004" pitchFamily="49" charset="0"/>
            </a:endParaRPr>
          </a:p>
          <a:p>
            <a:pPr marL="342900" indent="-342900" algn="just">
              <a:buSzPts val="1000"/>
              <a:buFont typeface="Symbol" panose="05050102010706020507" pitchFamily="18" charset="2"/>
              <a:buChar char=""/>
              <a:tabLst>
                <a:tab pos="457200" algn="l"/>
              </a:tabLst>
            </a:pPr>
            <a:endParaRPr lang="en-IN" sz="1600" b="1"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endParaRPr>
          </a:p>
          <a:p>
            <a:pPr marL="342900" indent="-342900" algn="just">
              <a:buSzPts val="1000"/>
              <a:buFont typeface="Symbol" panose="05050102010706020507" pitchFamily="18" charset="2"/>
              <a:buChar char=""/>
              <a:tabLst>
                <a:tab pos="457200" algn="l"/>
              </a:tabLst>
            </a:pPr>
            <a:endParaRPr lang="en-IN" sz="1600" b="1" dirty="0">
              <a:solidFill>
                <a:schemeClr val="tx1"/>
              </a:solidFill>
              <a:latin typeface="Cascadia Code" panose="020B0609020000020004" pitchFamily="49" charset="0"/>
              <a:ea typeface="Cascadia Code" panose="020B0609020000020004" pitchFamily="49" charset="0"/>
              <a:cs typeface="Cascadia Code" panose="020B0609020000020004" pitchFamily="49" charset="0"/>
            </a:endParaRPr>
          </a:p>
          <a:p>
            <a:pPr marL="342900" indent="-342900" algn="just">
              <a:buSzPts val="1000"/>
              <a:buFont typeface="Symbol" panose="05050102010706020507" pitchFamily="18" charset="2"/>
              <a:buChar char=""/>
              <a:tabLst>
                <a:tab pos="457200" algn="l"/>
              </a:tabLst>
            </a:pPr>
            <a:endParaRPr lang="en-IN" sz="1600" b="1"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endParaRPr>
          </a:p>
          <a:p>
            <a:pPr marL="342900" indent="-342900" algn="just">
              <a:buSzPts val="1000"/>
              <a:buFont typeface="Symbol" panose="05050102010706020507" pitchFamily="18" charset="2"/>
              <a:buChar char=""/>
              <a:tabLst>
                <a:tab pos="457200" algn="l"/>
              </a:tabLst>
            </a:pPr>
            <a:endParaRPr lang="en-IN" sz="1600" b="1" dirty="0">
              <a:solidFill>
                <a:schemeClr val="tx1"/>
              </a:solidFill>
              <a:latin typeface="Cascadia Code" panose="020B0609020000020004" pitchFamily="49" charset="0"/>
              <a:ea typeface="Cascadia Code" panose="020B0609020000020004" pitchFamily="49" charset="0"/>
              <a:cs typeface="Cascadia Code" panose="020B0609020000020004" pitchFamily="49" charset="0"/>
            </a:endParaRPr>
          </a:p>
          <a:p>
            <a:pPr marL="342900" indent="-342900" algn="just">
              <a:buSzPts val="1000"/>
              <a:buFont typeface="Symbol" panose="05050102010706020507" pitchFamily="18" charset="2"/>
              <a:buChar char=""/>
              <a:tabLst>
                <a:tab pos="457200" algn="l"/>
              </a:tabLst>
            </a:pPr>
            <a:endParaRPr lang="en-IN" sz="1600"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endParaRPr>
          </a:p>
          <a:p>
            <a:pPr marL="342900" indent="-342900" algn="just">
              <a:buSzPts val="1000"/>
              <a:buFont typeface="Symbol" panose="05050102010706020507" pitchFamily="18" charset="2"/>
              <a:buChar char=""/>
              <a:tabLst>
                <a:tab pos="457200" algn="l"/>
              </a:tabLst>
            </a:pPr>
            <a:endParaRPr lang="en-IN" sz="1600" dirty="0">
              <a:solidFill>
                <a:schemeClr val="tx1"/>
              </a:solidFill>
              <a:latin typeface="Cascadia Code" panose="020B0609020000020004" pitchFamily="49" charset="0"/>
              <a:ea typeface="Cascadia Code" panose="020B0609020000020004" pitchFamily="49" charset="0"/>
              <a:cs typeface="Cascadia Code" panose="020B0609020000020004" pitchFamily="49" charset="0"/>
            </a:endParaRPr>
          </a:p>
          <a:p>
            <a:pPr marL="342900" indent="-342900" algn="just">
              <a:buSzPts val="1000"/>
              <a:buFont typeface="Symbol" panose="05050102010706020507" pitchFamily="18" charset="2"/>
              <a:buChar char=""/>
              <a:tabLst>
                <a:tab pos="457200" algn="l"/>
              </a:tabLst>
            </a:pPr>
            <a:endParaRPr lang="en-IN" sz="1600"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endParaRPr>
          </a:p>
          <a:p>
            <a:pPr marL="342900" indent="-342900" algn="just">
              <a:buSzPts val="1000"/>
              <a:buFont typeface="Symbol" panose="05050102010706020507" pitchFamily="18" charset="2"/>
              <a:buChar char=""/>
              <a:tabLst>
                <a:tab pos="457200" algn="l"/>
              </a:tabLst>
            </a:pPr>
            <a:endParaRPr lang="en-IN" sz="1600" dirty="0">
              <a:solidFill>
                <a:schemeClr val="tx1"/>
              </a:solidFill>
              <a:latin typeface="Cascadia Code" panose="020B0609020000020004" pitchFamily="49" charset="0"/>
              <a:ea typeface="Cascadia Code" panose="020B0609020000020004" pitchFamily="49" charset="0"/>
              <a:cs typeface="Cascadia Code" panose="020B0609020000020004" pitchFamily="49" charset="0"/>
            </a:endParaRPr>
          </a:p>
          <a:p>
            <a:pPr marL="342900" indent="-342900" algn="just">
              <a:buSzPts val="1000"/>
              <a:buFont typeface="Symbol" panose="05050102010706020507" pitchFamily="18" charset="2"/>
              <a:buChar char=""/>
              <a:tabLst>
                <a:tab pos="457200" algn="l"/>
              </a:tabLst>
            </a:pPr>
            <a:endParaRPr lang="en-IN" sz="1600"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endParaRPr>
          </a:p>
          <a:p>
            <a:pPr algn="just"/>
            <a:r>
              <a:rPr lang="en-US" sz="1600"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rPr>
              <a:t> </a:t>
            </a:r>
            <a:endParaRPr lang="en-IN" sz="1600"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endParaRPr>
          </a:p>
        </p:txBody>
      </p:sp>
      <p:pic>
        <p:nvPicPr>
          <p:cNvPr id="5" name="Picture 4">
            <a:extLst>
              <a:ext uri="{FF2B5EF4-FFF2-40B4-BE49-F238E27FC236}">
                <a16:creationId xmlns:a16="http://schemas.microsoft.com/office/drawing/2014/main" id="{38435CC2-2C9D-6403-A663-7C3002A72DDD}"/>
              </a:ext>
            </a:extLst>
          </p:cNvPr>
          <p:cNvPicPr>
            <a:picLocks noChangeAspect="1"/>
          </p:cNvPicPr>
          <p:nvPr/>
        </p:nvPicPr>
        <p:blipFill rotWithShape="1">
          <a:blip r:embed="rId2">
            <a:extLst>
              <a:ext uri="{28A0092B-C50C-407E-A947-70E740481C1C}">
                <a14:useLocalDpi xmlns:a14="http://schemas.microsoft.com/office/drawing/2010/main" val="0"/>
              </a:ext>
            </a:extLst>
          </a:blip>
          <a:srcRect t="7664" b="20803"/>
          <a:stretch/>
        </p:blipFill>
        <p:spPr>
          <a:xfrm>
            <a:off x="4263775" y="4842047"/>
            <a:ext cx="4232953" cy="1702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1771E8C8-CB41-E1B4-C1E8-3DB321D63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2151" y="2476072"/>
            <a:ext cx="2415711" cy="3220948"/>
          </a:xfrm>
          <a:prstGeom prst="rect">
            <a:avLst/>
          </a:prstGeom>
          <a:ln>
            <a:noFill/>
          </a:ln>
          <a:effectLst>
            <a:softEdge rad="112500"/>
          </a:effectLst>
        </p:spPr>
      </p:pic>
      <p:pic>
        <p:nvPicPr>
          <p:cNvPr id="9" name="Picture 8">
            <a:extLst>
              <a:ext uri="{FF2B5EF4-FFF2-40B4-BE49-F238E27FC236}">
                <a16:creationId xmlns:a16="http://schemas.microsoft.com/office/drawing/2014/main" id="{01571982-C1C5-26EF-EA56-A86890E3DE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792" y="2568539"/>
            <a:ext cx="3404171" cy="2866489"/>
          </a:xfrm>
          <a:prstGeom prst="rect">
            <a:avLst/>
          </a:prstGeom>
          <a:ln>
            <a:noFill/>
          </a:ln>
          <a:effectLst>
            <a:softEdge rad="112500"/>
          </a:effectLst>
        </p:spPr>
      </p:pic>
      <p:pic>
        <p:nvPicPr>
          <p:cNvPr id="11" name="Picture 10">
            <a:extLst>
              <a:ext uri="{FF2B5EF4-FFF2-40B4-BE49-F238E27FC236}">
                <a16:creationId xmlns:a16="http://schemas.microsoft.com/office/drawing/2014/main" id="{A5898372-DC64-A15F-5E7E-BECE4A4CDF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3240" y="2559345"/>
            <a:ext cx="2558266" cy="2094848"/>
          </a:xfrm>
          <a:prstGeom prst="rect">
            <a:avLst/>
          </a:prstGeom>
          <a:ln>
            <a:noFill/>
          </a:ln>
          <a:effectLst>
            <a:softEdge rad="112500"/>
          </a:effectLst>
        </p:spPr>
      </p:pic>
    </p:spTree>
    <p:extLst>
      <p:ext uri="{BB962C8B-B14F-4D97-AF65-F5344CB8AC3E}">
        <p14:creationId xmlns:p14="http://schemas.microsoft.com/office/powerpoint/2010/main" val="1400643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CC42D-5A36-5E15-7421-15401099294C}"/>
              </a:ext>
            </a:extLst>
          </p:cNvPr>
          <p:cNvSpPr>
            <a:spLocks noGrp="1"/>
          </p:cNvSpPr>
          <p:nvPr>
            <p:ph type="title"/>
          </p:nvPr>
        </p:nvSpPr>
        <p:spPr>
          <a:xfrm>
            <a:off x="677333" y="318499"/>
            <a:ext cx="10346837" cy="976045"/>
          </a:xfrm>
        </p:spPr>
        <p:txBody>
          <a:bodyPr>
            <a:normAutofit/>
          </a:bodyPr>
          <a:lstStyle/>
          <a:p>
            <a:pPr algn="ctr"/>
            <a:r>
              <a:rPr lang="en-IN" sz="4400" dirty="0">
                <a:solidFill>
                  <a:schemeClr val="tx1"/>
                </a:solidFill>
              </a:rPr>
              <a:t>NATIONAL NUTRITION WEEK 2017</a:t>
            </a:r>
          </a:p>
        </p:txBody>
      </p:sp>
      <p:pic>
        <p:nvPicPr>
          <p:cNvPr id="5" name="Content Placeholder 4">
            <a:extLst>
              <a:ext uri="{FF2B5EF4-FFF2-40B4-BE49-F238E27FC236}">
                <a16:creationId xmlns:a16="http://schemas.microsoft.com/office/drawing/2014/main" id="{4DF8DAFF-FAF6-C10C-2377-BF34F1EDF1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0900" y="1162698"/>
            <a:ext cx="3652323" cy="2760734"/>
          </a:xfrm>
        </p:spPr>
      </p:pic>
      <p:pic>
        <p:nvPicPr>
          <p:cNvPr id="7" name="Picture 6">
            <a:extLst>
              <a:ext uri="{FF2B5EF4-FFF2-40B4-BE49-F238E27FC236}">
                <a16:creationId xmlns:a16="http://schemas.microsoft.com/office/drawing/2014/main" id="{8AF377CF-2DCB-0AD8-982C-E067A72E0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2533" y="1155849"/>
            <a:ext cx="3047999" cy="2687334"/>
          </a:xfrm>
          <a:prstGeom prst="rect">
            <a:avLst/>
          </a:prstGeom>
        </p:spPr>
      </p:pic>
      <p:pic>
        <p:nvPicPr>
          <p:cNvPr id="9" name="Picture 8">
            <a:extLst>
              <a:ext uri="{FF2B5EF4-FFF2-40B4-BE49-F238E27FC236}">
                <a16:creationId xmlns:a16="http://schemas.microsoft.com/office/drawing/2014/main" id="{F2CD8D14-8BE1-DFDA-6C7C-E5FB8BA43A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6116" y="1196947"/>
            <a:ext cx="3243208" cy="2461303"/>
          </a:xfrm>
          <a:prstGeom prst="rect">
            <a:avLst/>
          </a:prstGeom>
        </p:spPr>
      </p:pic>
      <p:pic>
        <p:nvPicPr>
          <p:cNvPr id="11" name="Picture 10">
            <a:extLst>
              <a:ext uri="{FF2B5EF4-FFF2-40B4-BE49-F238E27FC236}">
                <a16:creationId xmlns:a16="http://schemas.microsoft.com/office/drawing/2014/main" id="{116B9847-E542-E7FF-2D2F-A8A64AC82D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991" y="4272750"/>
            <a:ext cx="4229528" cy="2291138"/>
          </a:xfrm>
          <a:prstGeom prst="rect">
            <a:avLst/>
          </a:prstGeom>
        </p:spPr>
      </p:pic>
      <p:pic>
        <p:nvPicPr>
          <p:cNvPr id="13" name="Picture 12">
            <a:extLst>
              <a:ext uri="{FF2B5EF4-FFF2-40B4-BE49-F238E27FC236}">
                <a16:creationId xmlns:a16="http://schemas.microsoft.com/office/drawing/2014/main" id="{7E35D490-3AB0-1246-30DB-8E11BCECBF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5687" y="3863083"/>
            <a:ext cx="5143500" cy="2702104"/>
          </a:xfrm>
          <a:prstGeom prst="rect">
            <a:avLst/>
          </a:prstGeom>
        </p:spPr>
      </p:pic>
    </p:spTree>
    <p:extLst>
      <p:ext uri="{BB962C8B-B14F-4D97-AF65-F5344CB8AC3E}">
        <p14:creationId xmlns:p14="http://schemas.microsoft.com/office/powerpoint/2010/main" val="3655357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133E-AD1D-E005-4DC0-012940ECF24E}"/>
              </a:ext>
            </a:extLst>
          </p:cNvPr>
          <p:cNvSpPr>
            <a:spLocks noGrp="1"/>
          </p:cNvSpPr>
          <p:nvPr>
            <p:ph type="title"/>
          </p:nvPr>
        </p:nvSpPr>
        <p:spPr>
          <a:xfrm>
            <a:off x="677334" y="609600"/>
            <a:ext cx="11230414" cy="1320800"/>
          </a:xfrm>
        </p:spPr>
        <p:txBody>
          <a:bodyPr>
            <a:normAutofit/>
          </a:bodyPr>
          <a:lstStyle/>
          <a:p>
            <a:pPr algn="ctr"/>
            <a:r>
              <a:rPr lang="en-IN" sz="5400" dirty="0">
                <a:solidFill>
                  <a:schemeClr val="tx1"/>
                </a:solidFill>
              </a:rPr>
              <a:t>NATIONAL NUTRITION WEEK 2018</a:t>
            </a:r>
          </a:p>
        </p:txBody>
      </p:sp>
      <p:pic>
        <p:nvPicPr>
          <p:cNvPr id="5" name="Content Placeholder 4">
            <a:extLst>
              <a:ext uri="{FF2B5EF4-FFF2-40B4-BE49-F238E27FC236}">
                <a16:creationId xmlns:a16="http://schemas.microsoft.com/office/drawing/2014/main" id="{BDA3DEF3-F6F3-7314-5FF2-598A76FCC3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86746" y="2952550"/>
            <a:ext cx="4652480" cy="2617020"/>
          </a:xfrm>
        </p:spPr>
      </p:pic>
      <p:pic>
        <p:nvPicPr>
          <p:cNvPr id="7" name="Picture 6">
            <a:extLst>
              <a:ext uri="{FF2B5EF4-FFF2-40B4-BE49-F238E27FC236}">
                <a16:creationId xmlns:a16="http://schemas.microsoft.com/office/drawing/2014/main" id="{16E3CD83-7266-CF9A-5FAC-CDC7A6E8A1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066" y="2417736"/>
            <a:ext cx="3143280" cy="3538841"/>
          </a:xfrm>
          <a:prstGeom prst="rect">
            <a:avLst/>
          </a:prstGeom>
        </p:spPr>
      </p:pic>
      <p:pic>
        <p:nvPicPr>
          <p:cNvPr id="9" name="Picture 8">
            <a:extLst>
              <a:ext uri="{FF2B5EF4-FFF2-40B4-BE49-F238E27FC236}">
                <a16:creationId xmlns:a16="http://schemas.microsoft.com/office/drawing/2014/main" id="{A2A7959C-DEA6-B92C-564A-3A13486C3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0317" y="2198167"/>
            <a:ext cx="3520611" cy="4078839"/>
          </a:xfrm>
          <a:prstGeom prst="rect">
            <a:avLst/>
          </a:prstGeom>
        </p:spPr>
      </p:pic>
    </p:spTree>
    <p:extLst>
      <p:ext uri="{BB962C8B-B14F-4D97-AF65-F5344CB8AC3E}">
        <p14:creationId xmlns:p14="http://schemas.microsoft.com/office/powerpoint/2010/main" val="1008118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9344D-A47A-DC1E-7839-4A2C5F08EFE2}"/>
              </a:ext>
            </a:extLst>
          </p:cNvPr>
          <p:cNvSpPr>
            <a:spLocks noGrp="1"/>
          </p:cNvSpPr>
          <p:nvPr>
            <p:ph type="title"/>
          </p:nvPr>
        </p:nvSpPr>
        <p:spPr>
          <a:xfrm>
            <a:off x="677333" y="318500"/>
            <a:ext cx="10881093" cy="914400"/>
          </a:xfrm>
        </p:spPr>
        <p:txBody>
          <a:bodyPr>
            <a:normAutofit/>
          </a:bodyPr>
          <a:lstStyle/>
          <a:p>
            <a:pPr algn="ctr"/>
            <a:r>
              <a:rPr lang="en-IN" sz="4400" dirty="0">
                <a:solidFill>
                  <a:schemeClr val="tx1"/>
                </a:solidFill>
              </a:rPr>
              <a:t>NATIONAL NUTRITION MONTH 2019</a:t>
            </a:r>
            <a:endParaRPr lang="en-IN" sz="4400" dirty="0"/>
          </a:p>
        </p:txBody>
      </p:sp>
      <p:pic>
        <p:nvPicPr>
          <p:cNvPr id="5" name="Content Placeholder 4">
            <a:extLst>
              <a:ext uri="{FF2B5EF4-FFF2-40B4-BE49-F238E27FC236}">
                <a16:creationId xmlns:a16="http://schemas.microsoft.com/office/drawing/2014/main" id="{67D56102-7CB5-04F8-9B63-6A40382730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7932" y="1347537"/>
            <a:ext cx="3659538" cy="2744653"/>
          </a:xfrm>
        </p:spPr>
      </p:pic>
      <p:pic>
        <p:nvPicPr>
          <p:cNvPr id="7" name="Picture 6">
            <a:extLst>
              <a:ext uri="{FF2B5EF4-FFF2-40B4-BE49-F238E27FC236}">
                <a16:creationId xmlns:a16="http://schemas.microsoft.com/office/drawing/2014/main" id="{1EC10829-F8A2-128F-8291-7D3795221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541" y="1181529"/>
            <a:ext cx="4219254" cy="2907586"/>
          </a:xfrm>
          <a:prstGeom prst="rect">
            <a:avLst/>
          </a:prstGeom>
        </p:spPr>
      </p:pic>
      <p:pic>
        <p:nvPicPr>
          <p:cNvPr id="9" name="Picture 8">
            <a:extLst>
              <a:ext uri="{FF2B5EF4-FFF2-40B4-BE49-F238E27FC236}">
                <a16:creationId xmlns:a16="http://schemas.microsoft.com/office/drawing/2014/main" id="{9C9055F5-0CB0-40A4-111B-986FB4F09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314" y="1150706"/>
            <a:ext cx="3157538" cy="3020602"/>
          </a:xfrm>
          <a:prstGeom prst="rect">
            <a:avLst/>
          </a:prstGeom>
        </p:spPr>
      </p:pic>
      <p:pic>
        <p:nvPicPr>
          <p:cNvPr id="11" name="Picture 10">
            <a:extLst>
              <a:ext uri="{FF2B5EF4-FFF2-40B4-BE49-F238E27FC236}">
                <a16:creationId xmlns:a16="http://schemas.microsoft.com/office/drawing/2014/main" id="{9F5F8F2B-1BB3-4B89-D6E9-6CBD54B167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4050" y="4304872"/>
            <a:ext cx="3339534" cy="2203206"/>
          </a:xfrm>
          <a:prstGeom prst="rect">
            <a:avLst/>
          </a:prstGeom>
        </p:spPr>
      </p:pic>
      <p:pic>
        <p:nvPicPr>
          <p:cNvPr id="13" name="Picture 12">
            <a:extLst>
              <a:ext uri="{FF2B5EF4-FFF2-40B4-BE49-F238E27FC236}">
                <a16:creationId xmlns:a16="http://schemas.microsoft.com/office/drawing/2014/main" id="{DCBB9260-4D60-2C17-E943-FA3DEA10C7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2499" y="4215325"/>
            <a:ext cx="2114424" cy="2333157"/>
          </a:xfrm>
          <a:prstGeom prst="rect">
            <a:avLst/>
          </a:prstGeom>
        </p:spPr>
      </p:pic>
      <p:pic>
        <p:nvPicPr>
          <p:cNvPr id="15" name="Picture 14">
            <a:extLst>
              <a:ext uri="{FF2B5EF4-FFF2-40B4-BE49-F238E27FC236}">
                <a16:creationId xmlns:a16="http://schemas.microsoft.com/office/drawing/2014/main" id="{EDCB14C4-E713-314D-3827-A13AF911F5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745" y="4248365"/>
            <a:ext cx="2843348" cy="2189799"/>
          </a:xfrm>
          <a:prstGeom prst="rect">
            <a:avLst/>
          </a:prstGeom>
        </p:spPr>
      </p:pic>
    </p:spTree>
    <p:extLst>
      <p:ext uri="{BB962C8B-B14F-4D97-AF65-F5344CB8AC3E}">
        <p14:creationId xmlns:p14="http://schemas.microsoft.com/office/powerpoint/2010/main" val="3372292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64F83-4359-F27C-1808-EBAE7E469058}"/>
              </a:ext>
            </a:extLst>
          </p:cNvPr>
          <p:cNvSpPr>
            <a:spLocks noGrp="1"/>
          </p:cNvSpPr>
          <p:nvPr>
            <p:ph type="title"/>
          </p:nvPr>
        </p:nvSpPr>
        <p:spPr>
          <a:xfrm>
            <a:off x="677333" y="184936"/>
            <a:ext cx="10202999" cy="934948"/>
          </a:xfrm>
        </p:spPr>
        <p:txBody>
          <a:bodyPr>
            <a:normAutofit/>
          </a:bodyPr>
          <a:lstStyle/>
          <a:p>
            <a:pPr algn="ctr"/>
            <a:r>
              <a:rPr lang="en-IN" sz="4400" dirty="0">
                <a:solidFill>
                  <a:schemeClr val="tx1"/>
                </a:solidFill>
              </a:rPr>
              <a:t>NATIONAL NUTRITION MONTH 2020</a:t>
            </a:r>
            <a:endParaRPr lang="en-IN" sz="4400" dirty="0"/>
          </a:p>
        </p:txBody>
      </p:sp>
      <p:pic>
        <p:nvPicPr>
          <p:cNvPr id="13" name="Content Placeholder 12">
            <a:extLst>
              <a:ext uri="{FF2B5EF4-FFF2-40B4-BE49-F238E27FC236}">
                <a16:creationId xmlns:a16="http://schemas.microsoft.com/office/drawing/2014/main" id="{D578AD38-D8F5-9F80-48C6-3EDBA0B82E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92707" y="1284269"/>
            <a:ext cx="3162979" cy="4941870"/>
          </a:xfrm>
        </p:spPr>
      </p:pic>
      <p:pic>
        <p:nvPicPr>
          <p:cNvPr id="15" name="Picture 14">
            <a:extLst>
              <a:ext uri="{FF2B5EF4-FFF2-40B4-BE49-F238E27FC236}">
                <a16:creationId xmlns:a16="http://schemas.microsoft.com/office/drawing/2014/main" id="{443BAEE4-59F8-469A-E0C4-FE1F6D6AB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801" y="1304816"/>
            <a:ext cx="3165231" cy="4900775"/>
          </a:xfrm>
          <a:prstGeom prst="rect">
            <a:avLst/>
          </a:prstGeom>
        </p:spPr>
      </p:pic>
      <p:pic>
        <p:nvPicPr>
          <p:cNvPr id="17" name="Picture 16">
            <a:extLst>
              <a:ext uri="{FF2B5EF4-FFF2-40B4-BE49-F238E27FC236}">
                <a16:creationId xmlns:a16="http://schemas.microsoft.com/office/drawing/2014/main" id="{B8A53CBE-D298-C5B4-53D5-BD5BEF184D9F}"/>
              </a:ext>
            </a:extLst>
          </p:cNvPr>
          <p:cNvPicPr>
            <a:picLocks noChangeAspect="1"/>
          </p:cNvPicPr>
          <p:nvPr/>
        </p:nvPicPr>
        <p:blipFill rotWithShape="1">
          <a:blip r:embed="rId4">
            <a:extLst>
              <a:ext uri="{28A0092B-C50C-407E-A947-70E740481C1C}">
                <a14:useLocalDpi xmlns:a14="http://schemas.microsoft.com/office/drawing/2010/main" val="0"/>
              </a:ext>
            </a:extLst>
          </a:blip>
          <a:srcRect l="-3633" t="9726" r="3633" b="26924"/>
          <a:stretch/>
        </p:blipFill>
        <p:spPr>
          <a:xfrm>
            <a:off x="3657600" y="1438382"/>
            <a:ext cx="3976099" cy="4849402"/>
          </a:xfrm>
          <a:prstGeom prst="rect">
            <a:avLst/>
          </a:prstGeom>
        </p:spPr>
      </p:pic>
    </p:spTree>
    <p:extLst>
      <p:ext uri="{BB962C8B-B14F-4D97-AF65-F5344CB8AC3E}">
        <p14:creationId xmlns:p14="http://schemas.microsoft.com/office/powerpoint/2010/main" val="4173212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64F83-4359-F27C-1808-EBAE7E469058}"/>
              </a:ext>
            </a:extLst>
          </p:cNvPr>
          <p:cNvSpPr>
            <a:spLocks noGrp="1"/>
          </p:cNvSpPr>
          <p:nvPr>
            <p:ph type="title"/>
          </p:nvPr>
        </p:nvSpPr>
        <p:spPr>
          <a:xfrm>
            <a:off x="677333" y="184936"/>
            <a:ext cx="10202999" cy="934948"/>
          </a:xfrm>
        </p:spPr>
        <p:txBody>
          <a:bodyPr>
            <a:normAutofit/>
          </a:bodyPr>
          <a:lstStyle/>
          <a:p>
            <a:pPr algn="ctr"/>
            <a:r>
              <a:rPr lang="en-IN" sz="4400" dirty="0">
                <a:solidFill>
                  <a:schemeClr val="tx1"/>
                </a:solidFill>
              </a:rPr>
              <a:t>NATIONAL NUTRITION MONTH 2021</a:t>
            </a:r>
            <a:endParaRPr lang="en-IN" sz="4400" dirty="0"/>
          </a:p>
        </p:txBody>
      </p:sp>
      <p:pic>
        <p:nvPicPr>
          <p:cNvPr id="6" name="Content Placeholder 5">
            <a:extLst>
              <a:ext uri="{FF2B5EF4-FFF2-40B4-BE49-F238E27FC236}">
                <a16:creationId xmlns:a16="http://schemas.microsoft.com/office/drawing/2014/main" id="{E72D2ABE-66AD-2A8F-97FA-42644BCE66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7866" y="1078787"/>
            <a:ext cx="3952214" cy="5245011"/>
          </a:xfrm>
        </p:spPr>
      </p:pic>
      <p:pic>
        <p:nvPicPr>
          <p:cNvPr id="8" name="Picture 7">
            <a:extLst>
              <a:ext uri="{FF2B5EF4-FFF2-40B4-BE49-F238E27FC236}">
                <a16:creationId xmlns:a16="http://schemas.microsoft.com/office/drawing/2014/main" id="{C1B7A35D-BA07-0067-4F40-3718B0D29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654" y="1037690"/>
            <a:ext cx="5406033" cy="5373383"/>
          </a:xfrm>
          <a:prstGeom prst="rect">
            <a:avLst/>
          </a:prstGeom>
        </p:spPr>
      </p:pic>
    </p:spTree>
    <p:extLst>
      <p:ext uri="{BB962C8B-B14F-4D97-AF65-F5344CB8AC3E}">
        <p14:creationId xmlns:p14="http://schemas.microsoft.com/office/powerpoint/2010/main" val="1335604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64F83-4359-F27C-1808-EBAE7E469058}"/>
              </a:ext>
            </a:extLst>
          </p:cNvPr>
          <p:cNvSpPr>
            <a:spLocks noGrp="1"/>
          </p:cNvSpPr>
          <p:nvPr>
            <p:ph type="title"/>
          </p:nvPr>
        </p:nvSpPr>
        <p:spPr>
          <a:xfrm>
            <a:off x="677333" y="184936"/>
            <a:ext cx="10202999" cy="934948"/>
          </a:xfrm>
        </p:spPr>
        <p:txBody>
          <a:bodyPr>
            <a:normAutofit/>
          </a:bodyPr>
          <a:lstStyle/>
          <a:p>
            <a:pPr algn="ctr"/>
            <a:r>
              <a:rPr lang="en-IN" sz="4400" dirty="0">
                <a:solidFill>
                  <a:schemeClr val="tx1"/>
                </a:solidFill>
              </a:rPr>
              <a:t>NATIONAL NUTRITION MONTH 2022</a:t>
            </a:r>
            <a:endParaRPr lang="en-IN" sz="4400" dirty="0"/>
          </a:p>
        </p:txBody>
      </p:sp>
      <p:pic>
        <p:nvPicPr>
          <p:cNvPr id="7" name="Content Placeholder 6">
            <a:extLst>
              <a:ext uri="{FF2B5EF4-FFF2-40B4-BE49-F238E27FC236}">
                <a16:creationId xmlns:a16="http://schemas.microsoft.com/office/drawing/2014/main" id="{E69ED878-0E2D-39F2-A4CE-E4CFDD8CE2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804" t="8192" r="25159" b="51185"/>
          <a:stretch/>
        </p:blipFill>
        <p:spPr>
          <a:xfrm>
            <a:off x="9350829" y="2497986"/>
            <a:ext cx="2547256" cy="17652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4A2B123E-A706-CF8D-A515-FD79A95C3E20}"/>
              </a:ext>
            </a:extLst>
          </p:cNvPr>
          <p:cNvPicPr>
            <a:picLocks noChangeAspect="1"/>
          </p:cNvPicPr>
          <p:nvPr/>
        </p:nvPicPr>
        <p:blipFill rotWithShape="1">
          <a:blip r:embed="rId3">
            <a:extLst>
              <a:ext uri="{28A0092B-C50C-407E-A947-70E740481C1C}">
                <a14:useLocalDpi xmlns:a14="http://schemas.microsoft.com/office/drawing/2010/main" val="0"/>
              </a:ext>
            </a:extLst>
          </a:blip>
          <a:srcRect r="20206"/>
          <a:stretch/>
        </p:blipFill>
        <p:spPr>
          <a:xfrm>
            <a:off x="3977949" y="789153"/>
            <a:ext cx="3595451" cy="55572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2AA4598B-8783-9029-8904-39EA1B84B8ED}"/>
              </a:ext>
            </a:extLst>
          </p:cNvPr>
          <p:cNvPicPr>
            <a:picLocks noChangeAspect="1"/>
          </p:cNvPicPr>
          <p:nvPr/>
        </p:nvPicPr>
        <p:blipFill rotWithShape="1">
          <a:blip r:embed="rId4">
            <a:extLst>
              <a:ext uri="{28A0092B-C50C-407E-A947-70E740481C1C}">
                <a14:useLocalDpi xmlns:a14="http://schemas.microsoft.com/office/drawing/2010/main" val="0"/>
              </a:ext>
            </a:extLst>
          </a:blip>
          <a:srcRect l="17023" r="9614" b="63158"/>
          <a:stretch/>
        </p:blipFill>
        <p:spPr>
          <a:xfrm>
            <a:off x="326573" y="1002098"/>
            <a:ext cx="3494314" cy="2002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734EF978-EB86-192B-7753-0169651047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771" y="3377292"/>
            <a:ext cx="3407228" cy="2555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6179B6B1-07F4-11C4-AD80-7A38120D8E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7343" y="892630"/>
            <a:ext cx="2024741" cy="15022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6AB7998A-A888-3270-6C51-1199A4A2B4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9742" y="4430484"/>
            <a:ext cx="4147457" cy="2340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48013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D2567-AED9-AABF-3414-CCB2EF86FE52}"/>
              </a:ext>
            </a:extLst>
          </p:cNvPr>
          <p:cNvSpPr>
            <a:spLocks noGrp="1"/>
          </p:cNvSpPr>
          <p:nvPr>
            <p:ph type="title"/>
          </p:nvPr>
        </p:nvSpPr>
        <p:spPr>
          <a:xfrm>
            <a:off x="677334" y="609600"/>
            <a:ext cx="9689538" cy="932761"/>
          </a:xfrm>
        </p:spPr>
        <p:txBody>
          <a:bodyPr>
            <a:normAutofit fontScale="90000"/>
          </a:bodyPr>
          <a:lstStyle/>
          <a:p>
            <a:pPr algn="ctr"/>
            <a:r>
              <a:rPr lang="en-IN" sz="3100" b="1" dirty="0">
                <a:solidFill>
                  <a:schemeClr val="tx1"/>
                </a:solidFill>
              </a:rPr>
              <a:t>PUBLICATION OF E NUTRI MAGAZINE “NUTRIDYNAMICS</a:t>
            </a:r>
            <a:r>
              <a:rPr lang="en-IN" dirty="0"/>
              <a:t>”</a:t>
            </a:r>
          </a:p>
        </p:txBody>
      </p:sp>
      <p:pic>
        <p:nvPicPr>
          <p:cNvPr id="5" name="Content Placeholder 4">
            <a:extLst>
              <a:ext uri="{FF2B5EF4-FFF2-40B4-BE49-F238E27FC236}">
                <a16:creationId xmlns:a16="http://schemas.microsoft.com/office/drawing/2014/main" id="{16C56602-C791-ECD5-C85F-6E6457BE87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0325" y="1487924"/>
            <a:ext cx="5079276" cy="5064837"/>
          </a:xfrm>
        </p:spPr>
      </p:pic>
    </p:spTree>
    <p:extLst>
      <p:ext uri="{BB962C8B-B14F-4D97-AF65-F5344CB8AC3E}">
        <p14:creationId xmlns:p14="http://schemas.microsoft.com/office/powerpoint/2010/main" val="883194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678094" y="1479479"/>
          <a:ext cx="10356351" cy="45103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51850" y="3129959"/>
            <a:ext cx="2254684" cy="2115032"/>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5507" y="3212152"/>
            <a:ext cx="2188924" cy="2115032"/>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92266" y="3260006"/>
            <a:ext cx="2217107" cy="2106507"/>
          </a:xfrm>
          <a:prstGeom prst="rect">
            <a:avLst/>
          </a:prstGeom>
          <a:ln w="228600" cap="sq" cmpd="thickThin">
            <a:solidFill>
              <a:srgbClr val="000000"/>
            </a:solidFill>
            <a:prstDash val="solid"/>
            <a:miter lim="800000"/>
          </a:ln>
          <a:effectLst>
            <a:innerShdw blurRad="76200">
              <a:srgbClr val="000000"/>
            </a:innerShdw>
          </a:effectLst>
        </p:spPr>
      </p:pic>
      <p:sp>
        <p:nvSpPr>
          <p:cNvPr id="12" name="TextBox 11"/>
          <p:cNvSpPr txBox="1"/>
          <p:nvPr/>
        </p:nvSpPr>
        <p:spPr>
          <a:xfrm>
            <a:off x="2284956" y="538621"/>
            <a:ext cx="7111652" cy="461665"/>
          </a:xfrm>
          <a:prstGeom prst="rect">
            <a:avLst/>
          </a:prstGeom>
          <a:solidFill>
            <a:schemeClr val="tx2">
              <a:lumMod val="20000"/>
              <a:lumOff val="80000"/>
            </a:schemeClr>
          </a:solidFill>
          <a:ln>
            <a:solidFill>
              <a:schemeClr val="tx1"/>
            </a:solidFill>
            <a:prstDash val="lgDash"/>
          </a:ln>
        </p:spPr>
        <p:txBody>
          <a:bodyPr wrap="square" rtlCol="0">
            <a:spAutoFit/>
          </a:bodyPr>
          <a:lstStyle/>
          <a:p>
            <a:pPr algn="ctr"/>
            <a:r>
              <a:rPr lang="en-US" sz="2400" b="1" dirty="0">
                <a:latin typeface="Arial" pitchFamily="34" charset="0"/>
                <a:cs typeface="Arial" pitchFamily="34" charset="0"/>
              </a:rPr>
              <a:t>ALUMNI ACTIVITY </a:t>
            </a:r>
            <a:endParaRPr lang="en-IN" sz="2400" b="1" dirty="0">
              <a:latin typeface="Arial" pitchFamily="34" charset="0"/>
              <a:cs typeface="Arial" pitchFamily="34" charset="0"/>
            </a:endParaRPr>
          </a:p>
        </p:txBody>
      </p:sp>
    </p:spTree>
    <p:extLst>
      <p:ext uri="{BB962C8B-B14F-4D97-AF65-F5344CB8AC3E}">
        <p14:creationId xmlns:p14="http://schemas.microsoft.com/office/powerpoint/2010/main" val="3505991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14:dur="2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5B660-DDCC-8849-6E98-FCD10BC17D52}"/>
              </a:ext>
            </a:extLst>
          </p:cNvPr>
          <p:cNvSpPr>
            <a:spLocks noGrp="1"/>
          </p:cNvSpPr>
          <p:nvPr>
            <p:ph type="title"/>
          </p:nvPr>
        </p:nvSpPr>
        <p:spPr>
          <a:xfrm>
            <a:off x="677334" y="226032"/>
            <a:ext cx="8596668" cy="503434"/>
          </a:xfrm>
        </p:spPr>
        <p:txBody>
          <a:bodyPr>
            <a:normAutofit fontScale="90000"/>
          </a:bodyPr>
          <a:lstStyle/>
          <a:p>
            <a:pPr algn="ctr"/>
            <a:r>
              <a:rPr lang="en-IN" sz="4000" b="1" dirty="0">
                <a:solidFill>
                  <a:schemeClr val="tx1"/>
                </a:solidFill>
              </a:rPr>
              <a:t>LABORATORY I II III</a:t>
            </a:r>
          </a:p>
        </p:txBody>
      </p:sp>
      <p:pic>
        <p:nvPicPr>
          <p:cNvPr id="4" name="Picture 2" descr="C:\Users\basoti\Downloads\Screenshot (139).png">
            <a:extLst>
              <a:ext uri="{FF2B5EF4-FFF2-40B4-BE49-F238E27FC236}">
                <a16:creationId xmlns:a16="http://schemas.microsoft.com/office/drawing/2014/main" id="{0C687EA2-1E88-79A7-519C-3E7D0C537C5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0055" y="960797"/>
            <a:ext cx="4383292" cy="246475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Picture 4" descr="C:\Users\basoti\Downloads\Screenshot (143).png">
            <a:extLst>
              <a:ext uri="{FF2B5EF4-FFF2-40B4-BE49-F238E27FC236}">
                <a16:creationId xmlns:a16="http://schemas.microsoft.com/office/drawing/2014/main" id="{AD2A2FFA-BDD6-EF86-2A21-601CA2D76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387" y="985128"/>
            <a:ext cx="4409058" cy="249912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 name="Picture 5" descr="C:\Users\basoti\Downloads\Screenshot (137).png">
            <a:extLst>
              <a:ext uri="{FF2B5EF4-FFF2-40B4-BE49-F238E27FC236}">
                <a16:creationId xmlns:a16="http://schemas.microsoft.com/office/drawing/2014/main" id="{81EC25BA-520B-EE1F-7961-8B60AEFE6A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8064" y="4047477"/>
            <a:ext cx="4613097" cy="229113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91B37CC-14B0-32F0-5C53-425D249B66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9876" y="3998160"/>
            <a:ext cx="4356242" cy="225004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69241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F3A89-448B-5CDF-2436-B551E1C2765C}"/>
              </a:ext>
            </a:extLst>
          </p:cNvPr>
          <p:cNvSpPr>
            <a:spLocks noGrp="1"/>
          </p:cNvSpPr>
          <p:nvPr>
            <p:ph type="title"/>
          </p:nvPr>
        </p:nvSpPr>
        <p:spPr>
          <a:xfrm>
            <a:off x="2342508" y="365125"/>
            <a:ext cx="9503594" cy="1325563"/>
          </a:xfrm>
        </p:spPr>
        <p:txBody>
          <a:bodyPr>
            <a:normAutofit/>
          </a:bodyPr>
          <a:lstStyle/>
          <a:p>
            <a:pPr algn="ctr"/>
            <a:r>
              <a:rPr lang="en-IN" sz="4000" b="1" u="sng" dirty="0">
                <a:solidFill>
                  <a:schemeClr val="tx1"/>
                </a:solidFill>
              </a:rPr>
              <a:t>COOKERY LAB</a:t>
            </a:r>
          </a:p>
        </p:txBody>
      </p:sp>
      <p:pic>
        <p:nvPicPr>
          <p:cNvPr id="5" name="Content Placeholder 4">
            <a:extLst>
              <a:ext uri="{FF2B5EF4-FFF2-40B4-BE49-F238E27FC236}">
                <a16:creationId xmlns:a16="http://schemas.microsoft.com/office/drawing/2014/main" id="{F766495A-831B-B149-F2C1-2626F3F15F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29110" y="1715205"/>
            <a:ext cx="5801784" cy="4351338"/>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C74897D4-FCED-1EEA-F174-534659355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069" y="3824373"/>
            <a:ext cx="4345970" cy="2509700"/>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2" descr="E:\HMMCW\pic\LABI.jpg">
            <a:extLst>
              <a:ext uri="{FF2B5EF4-FFF2-40B4-BE49-F238E27FC236}">
                <a16:creationId xmlns:a16="http://schemas.microsoft.com/office/drawing/2014/main" id="{DD6E689E-0056-DF60-A137-72251E715F5F}"/>
              </a:ext>
            </a:extLst>
          </p:cNvPr>
          <p:cNvPicPr>
            <a:picLocks noChangeAspect="1" noChangeArrowheads="1"/>
          </p:cNvPicPr>
          <p:nvPr/>
        </p:nvPicPr>
        <p:blipFill>
          <a:blip r:embed="rId4"/>
          <a:srcRect l="1061" b="655"/>
          <a:stretch>
            <a:fillRect/>
          </a:stretch>
        </p:blipFill>
        <p:spPr>
          <a:xfrm>
            <a:off x="992725" y="611055"/>
            <a:ext cx="3487618" cy="262644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429313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58D4F-D7C9-3724-C216-B24C0B2128B2}"/>
              </a:ext>
            </a:extLst>
          </p:cNvPr>
          <p:cNvSpPr>
            <a:spLocks noGrp="1"/>
          </p:cNvSpPr>
          <p:nvPr>
            <p:ph type="title"/>
          </p:nvPr>
        </p:nvSpPr>
        <p:spPr>
          <a:xfrm>
            <a:off x="2095928" y="609600"/>
            <a:ext cx="9246742" cy="756863"/>
          </a:xfrm>
        </p:spPr>
        <p:txBody>
          <a:bodyPr>
            <a:normAutofit fontScale="90000"/>
          </a:bodyPr>
          <a:lstStyle/>
          <a:p>
            <a:r>
              <a:rPr lang="en-US" sz="3600" b="1" cap="none" spc="0" dirty="0">
                <a:ln w="0"/>
                <a:solidFill>
                  <a:schemeClr val="tx1"/>
                </a:solidFill>
                <a:effectLst>
                  <a:outerShdw blurRad="38100" dist="19050" dir="2700000" algn="tl" rotWithShape="0">
                    <a:schemeClr val="dk1">
                      <a:alpha val="40000"/>
                    </a:schemeClr>
                  </a:outerShdw>
                </a:effectLst>
                <a:highlight>
                  <a:srgbClr val="FFFF00"/>
                </a:highlight>
              </a:rPr>
              <a:t>Distinctive Features of the Department</a:t>
            </a:r>
            <a:br>
              <a:rPr lang="en-US" sz="3600" b="1" cap="none" spc="0" dirty="0">
                <a:ln w="0"/>
                <a:solidFill>
                  <a:schemeClr val="tx1"/>
                </a:solidFill>
                <a:effectLst>
                  <a:outerShdw blurRad="38100" dist="19050" dir="2700000" algn="tl" rotWithShape="0">
                    <a:schemeClr val="dk1">
                      <a:alpha val="40000"/>
                    </a:schemeClr>
                  </a:outerShdw>
                </a:effectLst>
                <a:highlight>
                  <a:srgbClr val="FFFF00"/>
                </a:highlight>
              </a:rPr>
            </a:br>
            <a:endParaRPr lang="en-IN" dirty="0"/>
          </a:p>
        </p:txBody>
      </p:sp>
      <p:sp>
        <p:nvSpPr>
          <p:cNvPr id="3" name="Content Placeholder 2">
            <a:extLst>
              <a:ext uri="{FF2B5EF4-FFF2-40B4-BE49-F238E27FC236}">
                <a16:creationId xmlns:a16="http://schemas.microsoft.com/office/drawing/2014/main" id="{BFF26CC8-CA39-AFB1-863B-2099C05810E7}"/>
              </a:ext>
            </a:extLst>
          </p:cNvPr>
          <p:cNvSpPr>
            <a:spLocks noGrp="1"/>
          </p:cNvSpPr>
          <p:nvPr>
            <p:ph idx="1"/>
          </p:nvPr>
        </p:nvSpPr>
        <p:spPr>
          <a:xfrm>
            <a:off x="893091" y="1397285"/>
            <a:ext cx="10387934" cy="4818737"/>
          </a:xfrm>
        </p:spPr>
        <p:style>
          <a:lnRef idx="2">
            <a:schemeClr val="dk1"/>
          </a:lnRef>
          <a:fillRef idx="1">
            <a:schemeClr val="lt1"/>
          </a:fillRef>
          <a:effectRef idx="0">
            <a:schemeClr val="dk1"/>
          </a:effectRef>
          <a:fontRef idx="minor">
            <a:schemeClr val="dk1"/>
          </a:fontRef>
        </p:style>
        <p:txBody>
          <a:bodyPr>
            <a:normAutofit fontScale="32500" lnSpcReduction="20000"/>
          </a:bodyPr>
          <a:lstStyle/>
          <a:p>
            <a:pPr marL="342900" lvl="0" indent="-342900" algn="just">
              <a:buSzPts val="1000"/>
              <a:buFont typeface="Symbol" panose="05050102010706020507" pitchFamily="18" charset="2"/>
              <a:buChar char=""/>
              <a:tabLst>
                <a:tab pos="457200" algn="l"/>
              </a:tabLst>
            </a:pPr>
            <a:r>
              <a:rPr lang="en-IN" sz="3700" b="1"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rPr>
              <a:t>ICDS, Slum Area Visit And Assessment Of Their Nutritional Status As Apart Of Curriculum</a:t>
            </a:r>
          </a:p>
          <a:p>
            <a:pPr marL="0" lvl="0" indent="0" algn="just">
              <a:buSzPts val="1000"/>
              <a:buNone/>
              <a:tabLst>
                <a:tab pos="457200" algn="l"/>
              </a:tabLst>
            </a:pPr>
            <a:endParaRPr lang="en-IN" sz="3700"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endParaRPr>
          </a:p>
          <a:p>
            <a:pPr marL="342900" lvl="0" indent="-342900" algn="just">
              <a:buSzPts val="1000"/>
              <a:buFont typeface="Symbol" panose="05050102010706020507" pitchFamily="18" charset="2"/>
              <a:buChar char=""/>
              <a:tabLst>
                <a:tab pos="457200" algn="l"/>
              </a:tabLst>
            </a:pPr>
            <a:r>
              <a:rPr lang="en-IN" sz="3700" b="1"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rPr>
              <a:t>Participation of students and faculties In Different Workshops  Webinars And Seminars </a:t>
            </a:r>
            <a:r>
              <a:rPr lang="en-IN" sz="3700"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rPr>
              <a:t> </a:t>
            </a:r>
          </a:p>
          <a:p>
            <a:pPr marL="0" lvl="0" indent="0" algn="just">
              <a:buSzPts val="1000"/>
              <a:buNone/>
              <a:tabLst>
                <a:tab pos="457200" algn="l"/>
              </a:tabLst>
            </a:pPr>
            <a:endParaRPr lang="en-IN" sz="3700"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endParaRPr>
          </a:p>
          <a:p>
            <a:pPr marL="342900" lvl="0" indent="-342900" algn="just">
              <a:buSzPts val="1000"/>
              <a:buFont typeface="Symbol" panose="05050102010706020507" pitchFamily="18" charset="2"/>
              <a:buChar char=""/>
              <a:tabLst>
                <a:tab pos="457200" algn="l"/>
              </a:tabLst>
            </a:pPr>
            <a:r>
              <a:rPr lang="en-IN" sz="3700" b="1"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rPr>
              <a:t>Extension/Special Lectures By Renowned Professors Of Different Universities And Colleges</a:t>
            </a:r>
            <a:endParaRPr lang="en-IN" sz="3700"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endParaRPr>
          </a:p>
          <a:p>
            <a:pPr marL="0" indent="0" algn="just">
              <a:buNone/>
            </a:pPr>
            <a:r>
              <a:rPr lang="en-IN" sz="3700"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rPr>
              <a:t> </a:t>
            </a:r>
          </a:p>
          <a:p>
            <a:pPr marL="342900" lvl="0" indent="-342900" algn="just">
              <a:buSzPts val="1000"/>
              <a:buFont typeface="Symbol" panose="05050102010706020507" pitchFamily="18" charset="2"/>
              <a:buChar char=""/>
              <a:tabLst>
                <a:tab pos="457200" algn="l"/>
              </a:tabLst>
            </a:pPr>
            <a:r>
              <a:rPr lang="en-IN" sz="3700" b="1"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rPr>
              <a:t>Educational Industrial Visit.</a:t>
            </a:r>
            <a:endParaRPr lang="en-IN" sz="3700"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endParaRPr>
          </a:p>
          <a:p>
            <a:pPr marL="114300" indent="0" algn="just">
              <a:buNone/>
            </a:pPr>
            <a:r>
              <a:rPr lang="en-IN" sz="3700"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rPr>
              <a:t> </a:t>
            </a:r>
          </a:p>
          <a:p>
            <a:pPr marL="342900" lvl="0" indent="-342900" algn="just">
              <a:buSzPts val="1000"/>
              <a:buFont typeface="Symbol" panose="05050102010706020507" pitchFamily="18" charset="2"/>
              <a:buChar char=""/>
              <a:tabLst>
                <a:tab pos="457200" algn="l"/>
              </a:tabLst>
            </a:pPr>
            <a:r>
              <a:rPr lang="en-IN" sz="3700" b="1"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rPr>
              <a:t>Internship Programme To A Reputed Hospital Of Dietetic Department Kolkata.</a:t>
            </a:r>
            <a:endParaRPr lang="en-IN" sz="3700"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endParaRPr>
          </a:p>
          <a:p>
            <a:pPr marL="0" indent="0" algn="just">
              <a:buNone/>
            </a:pPr>
            <a:endParaRPr lang="en-IN" sz="3700"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endParaRPr>
          </a:p>
          <a:p>
            <a:pPr marL="342900" lvl="0" indent="-342900" algn="just">
              <a:buSzPts val="1000"/>
              <a:buFont typeface="Symbol" panose="05050102010706020507" pitchFamily="18" charset="2"/>
              <a:buChar char=""/>
              <a:tabLst>
                <a:tab pos="457200" algn="l"/>
              </a:tabLst>
            </a:pPr>
            <a:r>
              <a:rPr lang="en-IN" sz="3700" b="1"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rPr>
              <a:t>National Nutrition Month, Breastfeeding Week, World Diabetes Day Celebration.</a:t>
            </a:r>
            <a:r>
              <a:rPr lang="en-IN" sz="3700"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rPr>
              <a:t> </a:t>
            </a:r>
          </a:p>
          <a:p>
            <a:pPr marL="342900" lvl="0" indent="-342900" algn="just">
              <a:buSzPts val="1000"/>
              <a:buFont typeface="Symbol" panose="05050102010706020507" pitchFamily="18" charset="2"/>
              <a:buChar char=""/>
              <a:tabLst>
                <a:tab pos="457200" algn="l"/>
              </a:tabLst>
            </a:pPr>
            <a:endParaRPr lang="en-IN" sz="3700"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endParaRPr>
          </a:p>
          <a:p>
            <a:pPr marL="342900" lvl="0" indent="-342900" algn="just">
              <a:buSzPts val="1000"/>
              <a:buFont typeface="Symbol" panose="05050102010706020507" pitchFamily="18" charset="2"/>
              <a:buChar char=""/>
              <a:tabLst>
                <a:tab pos="457200" algn="l"/>
              </a:tabLst>
            </a:pPr>
            <a:r>
              <a:rPr lang="en-IN" sz="3700" b="1"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rPr>
              <a:t>Organising Health And Nutrition Camps And Nutrition Education To The Common People.</a:t>
            </a:r>
          </a:p>
          <a:p>
            <a:pPr marL="0" lvl="0" indent="0" algn="just">
              <a:buSzPts val="1000"/>
              <a:buNone/>
              <a:tabLst>
                <a:tab pos="457200" algn="l"/>
              </a:tabLst>
            </a:pPr>
            <a:endParaRPr lang="en-IN" sz="3700"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endParaRPr>
          </a:p>
          <a:p>
            <a:pPr marL="342900" lvl="0" indent="-342900" algn="just">
              <a:buSzPts val="1000"/>
              <a:buFont typeface="Symbol" panose="05050102010706020507" pitchFamily="18" charset="2"/>
              <a:buChar char=""/>
              <a:tabLst>
                <a:tab pos="457200" algn="l"/>
              </a:tabLst>
            </a:pPr>
            <a:r>
              <a:rPr lang="en-IN" sz="3700" b="1"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rPr>
              <a:t>Free Diet </a:t>
            </a:r>
            <a:r>
              <a:rPr lang="en-IN" sz="3700" b="1" dirty="0" err="1">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rPr>
              <a:t>Center</a:t>
            </a:r>
            <a:r>
              <a:rPr lang="en-IN" sz="3700" b="1" dirty="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rPr>
              <a:t> For Diet Counselling For All.</a:t>
            </a:r>
          </a:p>
          <a:p>
            <a:pPr marL="0" indent="0">
              <a:buNone/>
            </a:pPr>
            <a:endParaRPr lang="en-IN" dirty="0"/>
          </a:p>
        </p:txBody>
      </p:sp>
    </p:spTree>
    <p:extLst>
      <p:ext uri="{BB962C8B-B14F-4D97-AF65-F5344CB8AC3E}">
        <p14:creationId xmlns:p14="http://schemas.microsoft.com/office/powerpoint/2010/main" val="3043877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9ACF6-45CB-B2DC-406B-16B25FF3665E}"/>
              </a:ext>
            </a:extLst>
          </p:cNvPr>
          <p:cNvSpPr>
            <a:spLocks noGrp="1"/>
          </p:cNvSpPr>
          <p:nvPr>
            <p:ph type="title"/>
          </p:nvPr>
        </p:nvSpPr>
        <p:spPr>
          <a:xfrm>
            <a:off x="2167846" y="328774"/>
            <a:ext cx="9750175" cy="1058238"/>
          </a:xfrm>
        </p:spPr>
        <p:txBody>
          <a:bodyPr>
            <a:normAutofit fontScale="90000"/>
          </a:bodyPr>
          <a:lstStyle/>
          <a:p>
            <a:r>
              <a:rPr lang="en-US" sz="3600" b="1" cap="none" spc="0" dirty="0">
                <a:ln w="0"/>
                <a:solidFill>
                  <a:schemeClr val="tx1"/>
                </a:solidFill>
                <a:effectLst>
                  <a:outerShdw blurRad="38100" dist="19050" dir="2700000" algn="tl" rotWithShape="0">
                    <a:schemeClr val="dk1">
                      <a:alpha val="40000"/>
                    </a:schemeClr>
                  </a:outerShdw>
                </a:effectLst>
                <a:highlight>
                  <a:srgbClr val="FFFF00"/>
                </a:highlight>
              </a:rPr>
              <a:t>Distinctive Features of the Department</a:t>
            </a:r>
            <a:br>
              <a:rPr lang="en-US" sz="3600" b="1" cap="none" spc="0" dirty="0">
                <a:ln w="0"/>
                <a:solidFill>
                  <a:schemeClr val="tx1"/>
                </a:solidFill>
                <a:effectLst>
                  <a:outerShdw blurRad="38100" dist="19050" dir="2700000" algn="tl" rotWithShape="0">
                    <a:schemeClr val="dk1">
                      <a:alpha val="40000"/>
                    </a:schemeClr>
                  </a:outerShdw>
                </a:effectLst>
                <a:highlight>
                  <a:srgbClr val="FFFF00"/>
                </a:highlight>
              </a:rPr>
            </a:br>
            <a:endParaRPr lang="en-IN" dirty="0">
              <a:highlight>
                <a:srgbClr val="FFFF00"/>
              </a:highlight>
            </a:endParaRPr>
          </a:p>
        </p:txBody>
      </p:sp>
      <p:sp>
        <p:nvSpPr>
          <p:cNvPr id="3" name="Content Placeholder 2">
            <a:extLst>
              <a:ext uri="{FF2B5EF4-FFF2-40B4-BE49-F238E27FC236}">
                <a16:creationId xmlns:a16="http://schemas.microsoft.com/office/drawing/2014/main" id="{ABFDD742-E072-2BD4-79B5-1EE3FA88CDE9}"/>
              </a:ext>
            </a:extLst>
          </p:cNvPr>
          <p:cNvSpPr>
            <a:spLocks noGrp="1"/>
          </p:cNvSpPr>
          <p:nvPr>
            <p:ph idx="1"/>
          </p:nvPr>
        </p:nvSpPr>
        <p:spPr>
          <a:xfrm>
            <a:off x="677333" y="1160981"/>
            <a:ext cx="10768077" cy="4880382"/>
          </a:xfrm>
        </p:spPr>
        <p:txBody>
          <a:bodyPr/>
          <a:lstStyle/>
          <a:p>
            <a:pPr fontAlgn="auto">
              <a:spcAft>
                <a:spcPts val="0"/>
              </a:spcAft>
              <a:buFont typeface="Arial" pitchFamily="34" charset="0"/>
              <a:buNone/>
              <a:defRPr/>
            </a:pPr>
            <a:r>
              <a:rPr lang="en-US" sz="2000" dirty="0">
                <a:solidFill>
                  <a:srgbClr val="FF0000"/>
                </a:solidFill>
                <a:latin typeface="Berlin Sans FB Demi" pitchFamily="34" charset="0"/>
              </a:rPr>
              <a:t>Syllabus Distribution &amp; Academic Calendar</a:t>
            </a:r>
            <a:endParaRPr lang="en-GB" sz="1800" b="1" dirty="0">
              <a:latin typeface="Berlin Sans FB Demi" pitchFamily="34" charset="0"/>
            </a:endParaRPr>
          </a:p>
          <a:p>
            <a:pPr fontAlgn="auto">
              <a:spcAft>
                <a:spcPts val="0"/>
              </a:spcAft>
              <a:defRPr/>
            </a:pPr>
            <a:r>
              <a:rPr lang="en-GB" sz="1800" b="1" dirty="0">
                <a:latin typeface="Berlin Sans FB Demi" pitchFamily="34" charset="0"/>
              </a:rPr>
              <a:t>Distribution of syllabus by the </a:t>
            </a:r>
            <a:r>
              <a:rPr lang="en-GB" sz="1800" b="1" dirty="0">
                <a:solidFill>
                  <a:schemeClr val="accent2">
                    <a:lumMod val="75000"/>
                  </a:schemeClr>
                </a:solidFill>
                <a:latin typeface="Berlin Sans FB Demi" pitchFamily="34" charset="0"/>
              </a:rPr>
              <a:t>Head of the Department </a:t>
            </a:r>
            <a:r>
              <a:rPr lang="en-GB" sz="1800" b="1" dirty="0">
                <a:latin typeface="Berlin Sans FB Demi" pitchFamily="34" charset="0"/>
              </a:rPr>
              <a:t>among the teachers. And academic calendar is given to the student at the beginning of the new session where tentative time of completion of each topic is mentioned.</a:t>
            </a:r>
          </a:p>
          <a:p>
            <a:pPr marL="0" indent="0" fontAlgn="auto">
              <a:spcAft>
                <a:spcPts val="0"/>
              </a:spcAft>
              <a:buNone/>
              <a:defRPr/>
            </a:pPr>
            <a:endParaRPr lang="en-IN" sz="1400" dirty="0">
              <a:solidFill>
                <a:schemeClr val="tx1"/>
              </a:solidFill>
            </a:endParaRPr>
          </a:p>
          <a:p>
            <a:pPr>
              <a:buFont typeface="Arial" pitchFamily="34" charset="0"/>
              <a:buNone/>
            </a:pPr>
            <a:r>
              <a:rPr lang="en-US" sz="1800" dirty="0">
                <a:solidFill>
                  <a:srgbClr val="FF0000"/>
                </a:solidFill>
                <a:latin typeface="Berlin Sans FB Demi" pitchFamily="34" charset="0"/>
              </a:rPr>
              <a:t>Academic plan of action</a:t>
            </a:r>
          </a:p>
          <a:p>
            <a:pPr>
              <a:buFont typeface="Arial" pitchFamily="34" charset="0"/>
              <a:buNone/>
            </a:pPr>
            <a:r>
              <a:rPr lang="en-US" sz="1800" dirty="0">
                <a:latin typeface="Berlin Sans FB Demi" pitchFamily="34" charset="0"/>
              </a:rPr>
              <a:t>    Tentative layout of academic plan of action through out the session are mentioned and displayed on the departmental notice board.</a:t>
            </a:r>
          </a:p>
          <a:p>
            <a:pPr>
              <a:buFont typeface="Arial" pitchFamily="34" charset="0"/>
              <a:buNone/>
            </a:pPr>
            <a:endParaRPr lang="en-US" dirty="0">
              <a:solidFill>
                <a:srgbClr val="FF0000"/>
              </a:solidFill>
              <a:latin typeface="Berlin Sans FB Demi" pitchFamily="34" charset="0"/>
            </a:endParaRPr>
          </a:p>
          <a:p>
            <a:pPr>
              <a:buFont typeface="Arial" pitchFamily="34" charset="0"/>
              <a:buNone/>
            </a:pPr>
            <a:r>
              <a:rPr lang="en-US" dirty="0">
                <a:solidFill>
                  <a:srgbClr val="FF0000"/>
                </a:solidFill>
                <a:latin typeface="Berlin Sans FB Demi" pitchFamily="34" charset="0"/>
              </a:rPr>
              <a:t>Regular Parents Teachers Meeting</a:t>
            </a:r>
            <a:endParaRPr lang="en-US" sz="1800" dirty="0">
              <a:solidFill>
                <a:srgbClr val="FF0000"/>
              </a:solidFill>
              <a:latin typeface="Berlin Sans FB Demi" pitchFamily="34" charset="0"/>
            </a:endParaRPr>
          </a:p>
        </p:txBody>
      </p:sp>
    </p:spTree>
    <p:extLst>
      <p:ext uri="{BB962C8B-B14F-4D97-AF65-F5344CB8AC3E}">
        <p14:creationId xmlns:p14="http://schemas.microsoft.com/office/powerpoint/2010/main" val="3196575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92BE21-F29D-43F1-2F1B-8561B7883924}"/>
              </a:ext>
            </a:extLst>
          </p:cNvPr>
          <p:cNvSpPr>
            <a:spLocks noGrp="1"/>
          </p:cNvSpPr>
          <p:nvPr>
            <p:ph idx="1"/>
          </p:nvPr>
        </p:nvSpPr>
        <p:spPr>
          <a:xfrm>
            <a:off x="441790" y="441789"/>
            <a:ext cx="10366624" cy="5599573"/>
          </a:xfrm>
        </p:spPr>
        <p:txBody>
          <a:bodyPr>
            <a:normAutofit fontScale="77500" lnSpcReduction="20000"/>
          </a:bodyPr>
          <a:lstStyle/>
          <a:p>
            <a:pPr marL="0" indent="0">
              <a:buNone/>
            </a:pPr>
            <a:r>
              <a:rPr lang="en-US" sz="2100" dirty="0">
                <a:solidFill>
                  <a:srgbClr val="FF0000"/>
                </a:solidFill>
                <a:latin typeface="Berlin Sans FB Demi" pitchFamily="34" charset="0"/>
              </a:rPr>
              <a:t>Academic monitor</a:t>
            </a:r>
            <a:br>
              <a:rPr lang="en-US" sz="2100" dirty="0">
                <a:latin typeface="Berlin Sans FB Demi" pitchFamily="34" charset="0"/>
              </a:rPr>
            </a:br>
            <a:r>
              <a:rPr lang="en-US" sz="2100" dirty="0">
                <a:latin typeface="Berlin Sans FB Demi" pitchFamily="34" charset="0"/>
              </a:rPr>
              <a:t>To keep records of the topic taught in the class along with number of classes including respective teacher and students signature.</a:t>
            </a:r>
            <a:r>
              <a:rPr lang="en-US" sz="2100" dirty="0">
                <a:solidFill>
                  <a:srgbClr val="FF0000"/>
                </a:solidFill>
                <a:latin typeface="Berlin Sans FB Demi" pitchFamily="34" charset="0"/>
              </a:rPr>
              <a:t>  </a:t>
            </a:r>
          </a:p>
          <a:p>
            <a:pPr marL="0" indent="0">
              <a:buNone/>
            </a:pPr>
            <a:r>
              <a:rPr lang="en-US" sz="2100" dirty="0">
                <a:solidFill>
                  <a:srgbClr val="FF0000"/>
                </a:solidFill>
                <a:latin typeface="Berlin Sans FB Demi" pitchFamily="34" charset="0"/>
              </a:rPr>
              <a:t>Monitoring of students:</a:t>
            </a:r>
          </a:p>
          <a:p>
            <a:pPr fontAlgn="auto">
              <a:spcAft>
                <a:spcPts val="0"/>
              </a:spcAft>
              <a:defRPr/>
            </a:pPr>
            <a:r>
              <a:rPr lang="en-US" sz="2100" dirty="0">
                <a:solidFill>
                  <a:srgbClr val="00B050"/>
                </a:solidFill>
                <a:latin typeface="Berlin Sans FB Demi" pitchFamily="34" charset="0"/>
              </a:rPr>
              <a:t>Student- Teachers interaction through interactive classes.</a:t>
            </a:r>
          </a:p>
          <a:p>
            <a:pPr fontAlgn="auto">
              <a:spcAft>
                <a:spcPts val="0"/>
              </a:spcAft>
              <a:defRPr/>
            </a:pPr>
            <a:r>
              <a:rPr lang="en-US" sz="2100" dirty="0">
                <a:solidFill>
                  <a:srgbClr val="00B050"/>
                </a:solidFill>
                <a:latin typeface="Berlin Sans FB Demi" pitchFamily="34" charset="0"/>
              </a:rPr>
              <a:t>Home assignments given to pupil and keeping a record of them.</a:t>
            </a:r>
          </a:p>
          <a:p>
            <a:pPr fontAlgn="auto">
              <a:spcAft>
                <a:spcPts val="0"/>
              </a:spcAft>
              <a:defRPr/>
            </a:pPr>
            <a:r>
              <a:rPr lang="en-US" sz="2100" dirty="0">
                <a:solidFill>
                  <a:srgbClr val="00B050"/>
                </a:solidFill>
                <a:latin typeface="Berlin Sans FB Demi" pitchFamily="34" charset="0"/>
              </a:rPr>
              <a:t>Individual counselling if needed</a:t>
            </a:r>
          </a:p>
          <a:p>
            <a:pPr fontAlgn="auto">
              <a:spcAft>
                <a:spcPts val="0"/>
              </a:spcAft>
              <a:defRPr/>
            </a:pPr>
            <a:r>
              <a:rPr lang="en-US" sz="2100" dirty="0">
                <a:solidFill>
                  <a:srgbClr val="00B050"/>
                </a:solidFill>
                <a:latin typeface="Berlin Sans FB Demi" pitchFamily="34" charset="0"/>
              </a:rPr>
              <a:t>Class test</a:t>
            </a:r>
          </a:p>
          <a:p>
            <a:pPr fontAlgn="auto">
              <a:spcAft>
                <a:spcPts val="0"/>
              </a:spcAft>
              <a:defRPr/>
            </a:pPr>
            <a:r>
              <a:rPr lang="en-US" sz="2100" dirty="0">
                <a:solidFill>
                  <a:srgbClr val="00B050"/>
                </a:solidFill>
                <a:latin typeface="Berlin Sans FB Demi" pitchFamily="34" charset="0"/>
              </a:rPr>
              <a:t>Internal examination</a:t>
            </a:r>
          </a:p>
          <a:p>
            <a:pPr algn="just" fontAlgn="auto">
              <a:spcAft>
                <a:spcPts val="0"/>
              </a:spcAft>
              <a:defRPr/>
            </a:pPr>
            <a:r>
              <a:rPr lang="en-US" sz="2100" dirty="0">
                <a:solidFill>
                  <a:srgbClr val="00B050"/>
                </a:solidFill>
                <a:latin typeface="Berlin Sans FB Demi" pitchFamily="34" charset="0"/>
              </a:rPr>
              <a:t>Library and Tutorial classes . </a:t>
            </a:r>
            <a:r>
              <a:rPr lang="en-US" sz="2100" u="sng" dirty="0">
                <a:solidFill>
                  <a:srgbClr val="FF0000"/>
                </a:solidFill>
                <a:highlight>
                  <a:srgbClr val="FFFF00"/>
                </a:highlight>
                <a:latin typeface="Berlin Sans FB Demi" pitchFamily="34" charset="0"/>
              </a:rPr>
              <a:t>Total tutorial class taken last 5 years by the department :- 191 </a:t>
            </a:r>
          </a:p>
          <a:p>
            <a:pPr algn="just" fontAlgn="auto">
              <a:spcAft>
                <a:spcPts val="0"/>
              </a:spcAft>
              <a:defRPr/>
            </a:pPr>
            <a:r>
              <a:rPr lang="en-US" sz="2100" dirty="0">
                <a:solidFill>
                  <a:srgbClr val="00B050"/>
                </a:solidFill>
                <a:latin typeface="Berlin Sans FB Demi" pitchFamily="34" charset="0"/>
              </a:rPr>
              <a:t>Practical classes.</a:t>
            </a:r>
          </a:p>
          <a:p>
            <a:pPr algn="just">
              <a:defRPr/>
            </a:pPr>
            <a:r>
              <a:rPr lang="en-US" sz="2100" dirty="0">
                <a:solidFill>
                  <a:srgbClr val="00B050"/>
                </a:solidFill>
                <a:latin typeface="Berlin Sans FB Demi" pitchFamily="34" charset="0"/>
              </a:rPr>
              <a:t>Remedial classes for slow learner. Total remedial class taken last 5 years by the department :-</a:t>
            </a:r>
          </a:p>
          <a:p>
            <a:pPr algn="just" fontAlgn="auto">
              <a:spcAft>
                <a:spcPts val="0"/>
              </a:spcAft>
              <a:buFont typeface="Wingdings" pitchFamily="2" charset="2"/>
              <a:buChar char="v"/>
              <a:defRPr/>
            </a:pPr>
            <a:r>
              <a:rPr lang="en-US" sz="2100" dirty="0">
                <a:solidFill>
                  <a:srgbClr val="00B050"/>
                </a:solidFill>
                <a:latin typeface="Berlin Sans FB Demi" pitchFamily="34" charset="0"/>
              </a:rPr>
              <a:t>Clarifying concepts with simple illustrations.</a:t>
            </a:r>
          </a:p>
          <a:p>
            <a:pPr algn="just" fontAlgn="auto">
              <a:spcAft>
                <a:spcPts val="0"/>
              </a:spcAft>
              <a:buFont typeface="Wingdings" pitchFamily="2" charset="2"/>
              <a:buChar char="v"/>
              <a:defRPr/>
            </a:pPr>
            <a:r>
              <a:rPr lang="en-US" sz="2100" dirty="0">
                <a:solidFill>
                  <a:srgbClr val="00B050"/>
                </a:solidFill>
                <a:latin typeface="Berlin Sans FB Demi" pitchFamily="34" charset="0"/>
              </a:rPr>
              <a:t>Giving Handouts</a:t>
            </a:r>
          </a:p>
          <a:p>
            <a:pPr algn="just" fontAlgn="auto">
              <a:spcAft>
                <a:spcPts val="0"/>
              </a:spcAft>
              <a:buFont typeface="Wingdings" pitchFamily="2" charset="2"/>
              <a:buChar char="v"/>
              <a:defRPr/>
            </a:pPr>
            <a:r>
              <a:rPr lang="en-US" sz="2100" dirty="0">
                <a:solidFill>
                  <a:srgbClr val="00B050"/>
                </a:solidFill>
                <a:latin typeface="Berlin Sans FB Demi" pitchFamily="34" charset="0"/>
              </a:rPr>
              <a:t>Brief outline of answer</a:t>
            </a:r>
          </a:p>
          <a:p>
            <a:pPr algn="just" fontAlgn="auto">
              <a:spcAft>
                <a:spcPts val="0"/>
              </a:spcAft>
              <a:buFont typeface="Wingdings" pitchFamily="2" charset="2"/>
              <a:buChar char="v"/>
              <a:defRPr/>
            </a:pPr>
            <a:r>
              <a:rPr lang="en-US" sz="2100" dirty="0">
                <a:solidFill>
                  <a:srgbClr val="00B050"/>
                </a:solidFill>
                <a:latin typeface="Berlin Sans FB Demi" pitchFamily="34" charset="0"/>
              </a:rPr>
              <a:t>Model questions</a:t>
            </a:r>
          </a:p>
          <a:p>
            <a:pPr algn="just" fontAlgn="auto">
              <a:spcAft>
                <a:spcPts val="0"/>
              </a:spcAft>
              <a:buFont typeface="Wingdings" pitchFamily="2" charset="2"/>
              <a:buChar char="v"/>
              <a:defRPr/>
            </a:pPr>
            <a:r>
              <a:rPr lang="en-US" sz="2100" dirty="0">
                <a:solidFill>
                  <a:srgbClr val="00B050"/>
                </a:solidFill>
                <a:latin typeface="Berlin Sans FB Demi" pitchFamily="34" charset="0"/>
              </a:rPr>
              <a:t>Reference materials  </a:t>
            </a:r>
          </a:p>
          <a:p>
            <a:pPr fontAlgn="auto">
              <a:spcAft>
                <a:spcPts val="0"/>
              </a:spcAft>
              <a:defRPr/>
            </a:pPr>
            <a:endParaRPr lang="en-US" sz="1800" dirty="0">
              <a:solidFill>
                <a:schemeClr val="accent2">
                  <a:lumMod val="75000"/>
                </a:schemeClr>
              </a:solidFill>
              <a:latin typeface="Berlin Sans FB Demi" pitchFamily="34" charset="0"/>
            </a:endParaRPr>
          </a:p>
          <a:p>
            <a:pPr fontAlgn="auto">
              <a:spcAft>
                <a:spcPts val="0"/>
              </a:spcAft>
              <a:buFont typeface="Arial" pitchFamily="34" charset="0"/>
              <a:buNone/>
              <a:defRPr/>
            </a:pPr>
            <a:endParaRPr lang="en-US" sz="1800" dirty="0">
              <a:latin typeface="Berlin Sans FB Demi" pitchFamily="34" charset="0"/>
            </a:endParaRPr>
          </a:p>
          <a:p>
            <a:pPr marL="0" indent="0">
              <a:buNone/>
            </a:pPr>
            <a:endParaRPr lang="en-US" sz="1800" dirty="0">
              <a:solidFill>
                <a:srgbClr val="FF0000"/>
              </a:solidFill>
              <a:latin typeface="Berlin Sans FB Demi" pitchFamily="34" charset="0"/>
            </a:endParaRPr>
          </a:p>
          <a:p>
            <a:pPr marL="0" indent="0">
              <a:buNone/>
            </a:pPr>
            <a:endParaRPr lang="en-US" sz="1800" dirty="0">
              <a:solidFill>
                <a:srgbClr val="FF0000"/>
              </a:solidFill>
              <a:latin typeface="Berlin Sans FB Demi" pitchFamily="34" charset="0"/>
            </a:endParaRPr>
          </a:p>
          <a:p>
            <a:pPr marL="0" indent="0">
              <a:buNone/>
            </a:pPr>
            <a:endParaRPr lang="en-IN" dirty="0"/>
          </a:p>
        </p:txBody>
      </p:sp>
    </p:spTree>
    <p:extLst>
      <p:ext uri="{BB962C8B-B14F-4D97-AF65-F5344CB8AC3E}">
        <p14:creationId xmlns:p14="http://schemas.microsoft.com/office/powerpoint/2010/main" val="3327740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C6284-9661-533E-248A-3B370C583FDD}"/>
              </a:ext>
            </a:extLst>
          </p:cNvPr>
          <p:cNvSpPr>
            <a:spLocks noGrp="1"/>
          </p:cNvSpPr>
          <p:nvPr>
            <p:ph type="title"/>
          </p:nvPr>
        </p:nvSpPr>
        <p:spPr>
          <a:xfrm>
            <a:off x="677334" y="609600"/>
            <a:ext cx="8596668" cy="767137"/>
          </a:xfrm>
        </p:spPr>
        <p:txBody>
          <a:bodyPr>
            <a:normAutofit/>
          </a:bodyPr>
          <a:lstStyle/>
          <a:p>
            <a:r>
              <a:rPr lang="en-US" sz="3600" dirty="0">
                <a:solidFill>
                  <a:schemeClr val="bg2">
                    <a:lumMod val="50000"/>
                  </a:schemeClr>
                </a:solidFill>
                <a:latin typeface="Berlin Sans FB Demi" pitchFamily="34" charset="0"/>
              </a:rPr>
              <a:t>Details of Infrastructural facilities</a:t>
            </a:r>
            <a:endParaRPr lang="en-IN" dirty="0"/>
          </a:p>
        </p:txBody>
      </p:sp>
      <p:sp>
        <p:nvSpPr>
          <p:cNvPr id="3" name="Content Placeholder 2">
            <a:extLst>
              <a:ext uri="{FF2B5EF4-FFF2-40B4-BE49-F238E27FC236}">
                <a16:creationId xmlns:a16="http://schemas.microsoft.com/office/drawing/2014/main" id="{CD8AED3D-A5E4-A977-FDB1-885C3882456B}"/>
              </a:ext>
            </a:extLst>
          </p:cNvPr>
          <p:cNvSpPr>
            <a:spLocks noGrp="1"/>
          </p:cNvSpPr>
          <p:nvPr>
            <p:ph idx="1"/>
          </p:nvPr>
        </p:nvSpPr>
        <p:spPr>
          <a:xfrm>
            <a:off x="677333" y="1366463"/>
            <a:ext cx="11024931" cy="4674899"/>
          </a:xfrm>
        </p:spPr>
        <p:txBody>
          <a:bodyPr/>
          <a:lstStyle/>
          <a:p>
            <a:pPr>
              <a:buFont typeface="Wingdings" pitchFamily="2" charset="2"/>
              <a:buChar char="v"/>
            </a:pPr>
            <a:r>
              <a:rPr lang="en-US" sz="1800" dirty="0">
                <a:latin typeface="Berlin Sans FB Demi" pitchFamily="34" charset="0"/>
              </a:rPr>
              <a:t> 4 faculties of Food &amp; Nutrition</a:t>
            </a:r>
          </a:p>
          <a:p>
            <a:pPr>
              <a:buFont typeface="Wingdings" pitchFamily="2" charset="2"/>
              <a:buChar char="v"/>
            </a:pPr>
            <a:r>
              <a:rPr lang="en-US" sz="1800" dirty="0">
                <a:latin typeface="Berlin Sans FB Demi" pitchFamily="34" charset="0"/>
              </a:rPr>
              <a:t>A furnished departmental room</a:t>
            </a:r>
          </a:p>
          <a:p>
            <a:pPr>
              <a:buFont typeface="Wingdings" pitchFamily="2" charset="2"/>
              <a:buChar char="v"/>
            </a:pPr>
            <a:r>
              <a:rPr lang="en-US" sz="1800" dirty="0">
                <a:latin typeface="Berlin Sans FB Demi" pitchFamily="34" charset="0"/>
              </a:rPr>
              <a:t>A well equipped departmental seminar library </a:t>
            </a:r>
          </a:p>
          <a:p>
            <a:pPr>
              <a:buFont typeface="Wingdings" pitchFamily="2" charset="2"/>
              <a:buChar char="v"/>
            </a:pPr>
            <a:r>
              <a:rPr lang="en-US" dirty="0">
                <a:latin typeface="Berlin Sans FB Demi" pitchFamily="34" charset="0"/>
              </a:rPr>
              <a:t>2</a:t>
            </a:r>
            <a:r>
              <a:rPr lang="en-US" sz="1800" dirty="0">
                <a:latin typeface="Berlin Sans FB Demi" pitchFamily="34" charset="0"/>
              </a:rPr>
              <a:t> well equipped laboratories</a:t>
            </a:r>
          </a:p>
          <a:p>
            <a:pPr>
              <a:buFont typeface="Wingdings" pitchFamily="2" charset="2"/>
              <a:buChar char="v"/>
            </a:pPr>
            <a:r>
              <a:rPr lang="en-US" sz="1800" dirty="0">
                <a:latin typeface="Berlin Sans FB Demi" pitchFamily="34" charset="0"/>
              </a:rPr>
              <a:t>1 allotted classroom</a:t>
            </a:r>
          </a:p>
          <a:p>
            <a:pPr>
              <a:buFont typeface="Wingdings" pitchFamily="2" charset="2"/>
              <a:buChar char="v"/>
            </a:pPr>
            <a:r>
              <a:rPr lang="en-US" dirty="0">
                <a:latin typeface="Berlin Sans FB Demi" pitchFamily="34" charset="0"/>
              </a:rPr>
              <a:t>1 seminar library , Total book 65</a:t>
            </a:r>
            <a:endParaRPr lang="en-US" sz="1800" dirty="0">
              <a:latin typeface="Berlin Sans FB Demi" pitchFamily="34" charset="0"/>
            </a:endParaRPr>
          </a:p>
          <a:p>
            <a:pPr marL="0" indent="0">
              <a:buNone/>
            </a:pPr>
            <a:endParaRPr lang="en-IN" dirty="0"/>
          </a:p>
        </p:txBody>
      </p:sp>
      <p:pic>
        <p:nvPicPr>
          <p:cNvPr id="4" name="Picture 2" descr="E:\HMMCW\pic\WALL MZN BRD-1.jpg">
            <a:extLst>
              <a:ext uri="{FF2B5EF4-FFF2-40B4-BE49-F238E27FC236}">
                <a16:creationId xmlns:a16="http://schemas.microsoft.com/office/drawing/2014/main" id="{B827C64A-617B-0BF4-C824-D69B110A1342}"/>
              </a:ext>
            </a:extLst>
          </p:cNvPr>
          <p:cNvPicPr>
            <a:picLocks noChangeAspect="1" noChangeArrowheads="1"/>
          </p:cNvPicPr>
          <p:nvPr/>
        </p:nvPicPr>
        <p:blipFill>
          <a:blip r:embed="rId2"/>
          <a:srcRect/>
          <a:stretch>
            <a:fillRect/>
          </a:stretch>
        </p:blipFill>
        <p:spPr bwMode="auto">
          <a:xfrm>
            <a:off x="7799002" y="1047039"/>
            <a:ext cx="4095750" cy="3071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3" descr="E:\HMMCW\pic\DSCN0130.JPG">
            <a:extLst>
              <a:ext uri="{FF2B5EF4-FFF2-40B4-BE49-F238E27FC236}">
                <a16:creationId xmlns:a16="http://schemas.microsoft.com/office/drawing/2014/main" id="{3C904DDA-5AC6-78CA-35D7-D87554EF2EDE}"/>
              </a:ext>
            </a:extLst>
          </p:cNvPr>
          <p:cNvPicPr>
            <a:picLocks noChangeAspect="1" noChangeArrowheads="1"/>
          </p:cNvPicPr>
          <p:nvPr/>
        </p:nvPicPr>
        <p:blipFill>
          <a:blip r:embed="rId3" cstate="print"/>
          <a:srcRect l="14898" t="9313" r="17452" b="17450"/>
          <a:stretch>
            <a:fillRect/>
          </a:stretch>
        </p:blipFill>
        <p:spPr bwMode="auto">
          <a:xfrm>
            <a:off x="503434" y="3918856"/>
            <a:ext cx="3254225" cy="26425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2">
            <a:extLst>
              <a:ext uri="{FF2B5EF4-FFF2-40B4-BE49-F238E27FC236}">
                <a16:creationId xmlns:a16="http://schemas.microsoft.com/office/drawing/2014/main" id="{2D183C83-F375-D206-F726-784631965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019" y="4096430"/>
            <a:ext cx="2586037" cy="238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DSCN0121.JPG">
            <a:extLst>
              <a:ext uri="{FF2B5EF4-FFF2-40B4-BE49-F238E27FC236}">
                <a16:creationId xmlns:a16="http://schemas.microsoft.com/office/drawing/2014/main" id="{4D6EDAA1-65FB-E594-DCD5-D99453B27DEC}"/>
              </a:ext>
            </a:extLst>
          </p:cNvPr>
          <p:cNvPicPr>
            <a:picLocks noChangeAspect="1"/>
          </p:cNvPicPr>
          <p:nvPr/>
        </p:nvPicPr>
        <p:blipFill>
          <a:blip r:embed="rId5" cstate="print"/>
          <a:stretch>
            <a:fillRect/>
          </a:stretch>
        </p:blipFill>
        <p:spPr>
          <a:xfrm>
            <a:off x="8575235" y="4545930"/>
            <a:ext cx="2357454" cy="192018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86404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D37F8-AD29-C288-5B5B-D777307EFA48}"/>
              </a:ext>
            </a:extLst>
          </p:cNvPr>
          <p:cNvSpPr>
            <a:spLocks noGrp="1"/>
          </p:cNvSpPr>
          <p:nvPr>
            <p:ph type="title"/>
          </p:nvPr>
        </p:nvSpPr>
        <p:spPr>
          <a:xfrm>
            <a:off x="1143000" y="609600"/>
            <a:ext cx="9875520" cy="632059"/>
          </a:xfrm>
        </p:spPr>
        <p:txBody>
          <a:bodyPr>
            <a:normAutofit fontScale="90000"/>
          </a:bodyPr>
          <a:lstStyle/>
          <a:p>
            <a:pPr algn="ctr"/>
            <a:r>
              <a:rPr lang="en-IN" dirty="0">
                <a:solidFill>
                  <a:srgbClr val="FF0000"/>
                </a:solidFill>
              </a:rPr>
              <a:t>CAREER OPPORTUNITY</a:t>
            </a:r>
          </a:p>
        </p:txBody>
      </p:sp>
      <p:sp>
        <p:nvSpPr>
          <p:cNvPr id="3" name="Content Placeholder 2">
            <a:extLst>
              <a:ext uri="{FF2B5EF4-FFF2-40B4-BE49-F238E27FC236}">
                <a16:creationId xmlns:a16="http://schemas.microsoft.com/office/drawing/2014/main" id="{B7195EF1-FDE4-8EC6-9855-060C643A1835}"/>
              </a:ext>
            </a:extLst>
          </p:cNvPr>
          <p:cNvSpPr>
            <a:spLocks noGrp="1"/>
          </p:cNvSpPr>
          <p:nvPr>
            <p:ph idx="1"/>
          </p:nvPr>
        </p:nvSpPr>
        <p:spPr>
          <a:xfrm>
            <a:off x="677334" y="1178805"/>
            <a:ext cx="10747529" cy="4862557"/>
          </a:xfrm>
        </p:spPr>
        <p:txBody>
          <a:bodyPr>
            <a:normAutofit fontScale="92500" lnSpcReduction="10000"/>
          </a:bodyPr>
          <a:lstStyle/>
          <a:p>
            <a:pPr marL="0" indent="0">
              <a:buNone/>
            </a:pPr>
            <a:r>
              <a:rPr lang="en-IN" b="1" dirty="0"/>
              <a:t>Dietitians are experts in food and nutrition whose purpose is to optimise the health and nutrition of the population. The job opportunities are many. They can</a:t>
            </a:r>
          </a:p>
          <a:p>
            <a:pPr>
              <a:buFont typeface="Wingdings" panose="05000000000000000000" pitchFamily="2" charset="2"/>
              <a:buChar char="ü"/>
            </a:pPr>
            <a:r>
              <a:rPr lang="en-IN" b="1" dirty="0"/>
              <a:t>Become dietitian in hospital</a:t>
            </a:r>
          </a:p>
          <a:p>
            <a:pPr>
              <a:buFont typeface="Wingdings" panose="05000000000000000000" pitchFamily="2" charset="2"/>
              <a:buChar char="ü"/>
            </a:pPr>
            <a:r>
              <a:rPr lang="en-IN" b="1" dirty="0"/>
              <a:t>Work at health clubs</a:t>
            </a:r>
          </a:p>
          <a:p>
            <a:pPr>
              <a:buFont typeface="Wingdings" panose="05000000000000000000" pitchFamily="2" charset="2"/>
              <a:buChar char="ü"/>
            </a:pPr>
            <a:r>
              <a:rPr lang="en-IN" b="1" dirty="0"/>
              <a:t>Join in hotel industry</a:t>
            </a:r>
          </a:p>
          <a:p>
            <a:pPr>
              <a:buFont typeface="Wingdings" panose="05000000000000000000" pitchFamily="2" charset="2"/>
              <a:buChar char="ü"/>
            </a:pPr>
            <a:r>
              <a:rPr lang="en-IN" b="1" dirty="0"/>
              <a:t>Join in gym and sports club</a:t>
            </a:r>
          </a:p>
          <a:p>
            <a:pPr>
              <a:buFont typeface="Wingdings" panose="05000000000000000000" pitchFamily="2" charset="2"/>
              <a:buChar char="ü"/>
            </a:pPr>
            <a:r>
              <a:rPr lang="en-IN" b="1" dirty="0"/>
              <a:t>Join in noon meal centres at the planning levels</a:t>
            </a:r>
          </a:p>
          <a:p>
            <a:pPr>
              <a:buFont typeface="Wingdings" panose="05000000000000000000" pitchFamily="2" charset="2"/>
              <a:buChar char="ü"/>
            </a:pPr>
            <a:r>
              <a:rPr lang="en-IN" b="1" dirty="0"/>
              <a:t>Join large food stores chains</a:t>
            </a:r>
          </a:p>
          <a:p>
            <a:pPr>
              <a:buFont typeface="Wingdings" panose="05000000000000000000" pitchFamily="2" charset="2"/>
              <a:buChar char="ü"/>
            </a:pPr>
            <a:r>
              <a:rPr lang="en-IN" b="1" dirty="0"/>
              <a:t>Work in food and pharmaceutical industry</a:t>
            </a:r>
          </a:p>
          <a:p>
            <a:pPr>
              <a:buFont typeface="Wingdings" panose="05000000000000000000" pitchFamily="2" charset="2"/>
              <a:buChar char="ü"/>
            </a:pPr>
            <a:r>
              <a:rPr lang="en-IN" b="1" dirty="0"/>
              <a:t>Join in product development of food industry</a:t>
            </a:r>
          </a:p>
          <a:p>
            <a:pPr>
              <a:buFont typeface="Wingdings" panose="05000000000000000000" pitchFamily="2" charset="2"/>
              <a:buChar char="ü"/>
            </a:pPr>
            <a:r>
              <a:rPr lang="en-IN" b="1" dirty="0"/>
              <a:t>Plan healthy meals for corporate bodies</a:t>
            </a:r>
          </a:p>
          <a:p>
            <a:pPr>
              <a:buFont typeface="Wingdings" panose="05000000000000000000" pitchFamily="2" charset="2"/>
              <a:buChar char="ü"/>
            </a:pPr>
            <a:r>
              <a:rPr lang="en-IN" b="1" dirty="0"/>
              <a:t>Join as consultant to super markets and speciality food store</a:t>
            </a:r>
          </a:p>
        </p:txBody>
      </p:sp>
    </p:spTree>
    <p:extLst>
      <p:ext uri="{BB962C8B-B14F-4D97-AF65-F5344CB8AC3E}">
        <p14:creationId xmlns:p14="http://schemas.microsoft.com/office/powerpoint/2010/main" val="913144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738A-5648-899A-5BAB-E9913231C2DD}"/>
              </a:ext>
            </a:extLst>
          </p:cNvPr>
          <p:cNvSpPr>
            <a:spLocks noGrp="1"/>
          </p:cNvSpPr>
          <p:nvPr>
            <p:ph type="title"/>
          </p:nvPr>
        </p:nvSpPr>
        <p:spPr>
          <a:xfrm>
            <a:off x="677334" y="609600"/>
            <a:ext cx="10504786" cy="1320800"/>
          </a:xfrm>
        </p:spPr>
        <p:txBody>
          <a:bodyPr/>
          <a:lstStyle/>
          <a:p>
            <a:pPr algn="ctr"/>
            <a:r>
              <a:rPr lang="en-IN" dirty="0">
                <a:solidFill>
                  <a:srgbClr val="FF0000"/>
                </a:solidFill>
              </a:rPr>
              <a:t>CAREER OPPORTUNITY</a:t>
            </a:r>
          </a:p>
        </p:txBody>
      </p:sp>
      <p:sp>
        <p:nvSpPr>
          <p:cNvPr id="3" name="Content Placeholder 2">
            <a:extLst>
              <a:ext uri="{FF2B5EF4-FFF2-40B4-BE49-F238E27FC236}">
                <a16:creationId xmlns:a16="http://schemas.microsoft.com/office/drawing/2014/main" id="{BC362620-7CC5-6A7F-C7E1-74C42587D328}"/>
              </a:ext>
            </a:extLst>
          </p:cNvPr>
          <p:cNvSpPr>
            <a:spLocks noGrp="1"/>
          </p:cNvSpPr>
          <p:nvPr>
            <p:ph idx="1"/>
          </p:nvPr>
        </p:nvSpPr>
        <p:spPr>
          <a:xfrm>
            <a:off x="677334" y="1498295"/>
            <a:ext cx="10504786" cy="4543068"/>
          </a:xfrm>
        </p:spPr>
        <p:txBody>
          <a:bodyPr/>
          <a:lstStyle/>
          <a:p>
            <a:r>
              <a:rPr lang="en-IN" b="1" dirty="0"/>
              <a:t>Do research on the effect of new foods on the body</a:t>
            </a:r>
          </a:p>
          <a:p>
            <a:r>
              <a:rPr lang="en-IN" b="1" dirty="0"/>
              <a:t>Take up teaching as career after completing post graduation and passing eligibility test conducted by UGC.</a:t>
            </a:r>
          </a:p>
          <a:p>
            <a:r>
              <a:rPr lang="en-IN" b="1" dirty="0"/>
              <a:t>Join as nutrition experts in international organisations such as UNICEF, WHO , FAO etc</a:t>
            </a:r>
          </a:p>
          <a:p>
            <a:r>
              <a:rPr lang="en-IN" b="1" dirty="0"/>
              <a:t>Take hospital management as career.</a:t>
            </a:r>
          </a:p>
          <a:p>
            <a:endParaRPr lang="en-IN" dirty="0"/>
          </a:p>
        </p:txBody>
      </p:sp>
    </p:spTree>
    <p:extLst>
      <p:ext uri="{BB962C8B-B14F-4D97-AF65-F5344CB8AC3E}">
        <p14:creationId xmlns:p14="http://schemas.microsoft.com/office/powerpoint/2010/main" val="2948962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6D6EE-0E17-5744-CA4B-18A3280FEE4D}"/>
              </a:ext>
            </a:extLst>
          </p:cNvPr>
          <p:cNvSpPr>
            <a:spLocks noGrp="1"/>
          </p:cNvSpPr>
          <p:nvPr>
            <p:ph type="title"/>
          </p:nvPr>
        </p:nvSpPr>
        <p:spPr>
          <a:xfrm>
            <a:off x="677334" y="609600"/>
            <a:ext cx="10174280" cy="1320800"/>
          </a:xfrm>
        </p:spPr>
        <p:txBody>
          <a:bodyPr/>
          <a:lstStyle/>
          <a:p>
            <a:pPr algn="ctr"/>
            <a:r>
              <a:rPr lang="en-IN" b="1" dirty="0">
                <a:solidFill>
                  <a:srgbClr val="FF0000"/>
                </a:solidFill>
              </a:rPr>
              <a:t>STUDENTS PROFILE AT A GLANCE</a:t>
            </a:r>
          </a:p>
        </p:txBody>
      </p:sp>
      <p:graphicFrame>
        <p:nvGraphicFramePr>
          <p:cNvPr id="4" name="Content Placeholder 3">
            <a:extLst>
              <a:ext uri="{FF2B5EF4-FFF2-40B4-BE49-F238E27FC236}">
                <a16:creationId xmlns:a16="http://schemas.microsoft.com/office/drawing/2014/main" id="{4C13D720-9AFA-51D4-7E42-5E535E30093D}"/>
              </a:ext>
            </a:extLst>
          </p:cNvPr>
          <p:cNvGraphicFramePr>
            <a:graphicFrameLocks noGrp="1"/>
          </p:cNvGraphicFramePr>
          <p:nvPr>
            <p:ph idx="1"/>
            <p:extLst>
              <p:ext uri="{D42A27DB-BD31-4B8C-83A1-F6EECF244321}">
                <p14:modId xmlns:p14="http://schemas.microsoft.com/office/powerpoint/2010/main" val="3222334909"/>
              </p:ext>
            </p:extLst>
          </p:nvPr>
        </p:nvGraphicFramePr>
        <p:xfrm>
          <a:off x="831866" y="1578544"/>
          <a:ext cx="10256437" cy="48017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00825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33</TotalTime>
  <Words>918</Words>
  <Application>Microsoft Office PowerPoint</Application>
  <PresentationFormat>Widescreen</PresentationFormat>
  <Paragraphs>208</Paragraphs>
  <Slides>29</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Berlin Sans FB Demi</vt:lpstr>
      <vt:lpstr>Calibri</vt:lpstr>
      <vt:lpstr>Cascadia Code</vt:lpstr>
      <vt:lpstr>Comic Sans MS</vt:lpstr>
      <vt:lpstr>Corbel</vt:lpstr>
      <vt:lpstr>Symbol</vt:lpstr>
      <vt:lpstr>Times New Roman</vt:lpstr>
      <vt:lpstr>Wingdings</vt:lpstr>
      <vt:lpstr>Basis</vt:lpstr>
      <vt:lpstr>DEPARTMENTAL ACTIVITIES</vt:lpstr>
      <vt:lpstr>PowerPoint Presentation</vt:lpstr>
      <vt:lpstr>Distinctive Features of the Department </vt:lpstr>
      <vt:lpstr>Distinctive Features of the Department </vt:lpstr>
      <vt:lpstr>PowerPoint Presentation</vt:lpstr>
      <vt:lpstr>Details of Infrastructural facilities</vt:lpstr>
      <vt:lpstr>CAREER OPPORTUNITY</vt:lpstr>
      <vt:lpstr>CAREER OPPORTUNITY</vt:lpstr>
      <vt:lpstr>STUDENTS PROFILE AT A GLANCE</vt:lpstr>
      <vt:lpstr>RESULTS OF 6 YEARS (DEPARTMENT OF FOOD AND NUTRITION)</vt:lpstr>
      <vt:lpstr>STUDENT PROGRESSION AT A GLANCE</vt:lpstr>
      <vt:lpstr>BEST PRACTICES</vt:lpstr>
      <vt:lpstr>PRESENTING KITCHEN GARDEN  BY FOOD AND NUTRITION DEPARTMENT</vt:lpstr>
      <vt:lpstr>PowerPoint Presentation</vt:lpstr>
      <vt:lpstr>TOTAL NO OF STUDENTS BENEFITED AT HEALTH UNIT RUN BY  DEPARTMENT OF FOOD AND NUTRITION</vt:lpstr>
      <vt:lpstr>PowerPoint Presentation</vt:lpstr>
      <vt:lpstr>FREE DIET COUNSELING FOR ALL STUDENTS AND STAFF</vt:lpstr>
      <vt:lpstr>PowerPoint Presentation</vt:lpstr>
      <vt:lpstr>INTERNSHIP AT SVS MARWARI HOSPITAL 2023</vt:lpstr>
      <vt:lpstr>NATIONAL NUTRITION WEEK 2017</vt:lpstr>
      <vt:lpstr>NATIONAL NUTRITION WEEK 2018</vt:lpstr>
      <vt:lpstr>NATIONAL NUTRITION MONTH 2019</vt:lpstr>
      <vt:lpstr>NATIONAL NUTRITION MONTH 2020</vt:lpstr>
      <vt:lpstr>NATIONAL NUTRITION MONTH 2021</vt:lpstr>
      <vt:lpstr>NATIONAL NUTRITION MONTH 2022</vt:lpstr>
      <vt:lpstr>PUBLICATION OF E NUTRI MAGAZINE “NUTRIDYNAMICS”</vt:lpstr>
      <vt:lpstr>PowerPoint Presentation</vt:lpstr>
      <vt:lpstr>LABORATORY I II III</vt:lpstr>
      <vt:lpstr>COOKERY LAB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DEPARTMENTAL ACTIVITIES</dc:title>
  <dc:creator>Manoranjan Prasad Sing</dc:creator>
  <cp:lastModifiedBy>Soma Saha</cp:lastModifiedBy>
  <cp:revision>6</cp:revision>
  <dcterms:created xsi:type="dcterms:W3CDTF">2023-07-22T17:57:56Z</dcterms:created>
  <dcterms:modified xsi:type="dcterms:W3CDTF">2023-09-24T15:12:51Z</dcterms:modified>
</cp:coreProperties>
</file>